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6" r:id="rId12"/>
    <p:sldId id="271" r:id="rId13"/>
    <p:sldId id="267" r:id="rId14"/>
    <p:sldId id="265" r:id="rId15"/>
    <p:sldId id="279" r:id="rId16"/>
    <p:sldId id="268" r:id="rId17"/>
    <p:sldId id="272" r:id="rId18"/>
    <p:sldId id="269" r:id="rId19"/>
    <p:sldId id="273" r:id="rId20"/>
    <p:sldId id="275" r:id="rId21"/>
    <p:sldId id="270" r:id="rId22"/>
    <p:sldId id="276" r:id="rId23"/>
    <p:sldId id="277" r:id="rId24"/>
    <p:sldId id="274" r:id="rId25"/>
    <p:sldId id="278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3300"/>
    <a:srgbClr val="144485"/>
    <a:srgbClr val="009D63"/>
    <a:srgbClr val="009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51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olo\Desktop\figura%2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olo\Desktop\figura%20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olopin:Desktop:figura%2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P1</c:v>
          </c:tx>
          <c:spPr>
            <a:ln w="12700">
              <a:noFill/>
              <a:prstDash val="sysDot"/>
            </a:ln>
          </c:spPr>
          <c:marker>
            <c:symbol val="diamond"/>
            <c:size val="5"/>
            <c:spPr>
              <a:solidFill>
                <a:srgbClr val="FF0000"/>
              </a:solidFill>
            </c:spPr>
          </c:marker>
          <c:errBars>
            <c:errDir val="y"/>
            <c:errBarType val="both"/>
            <c:errValType val="stdDev"/>
            <c:noEndCap val="0"/>
            <c:val val="1"/>
          </c:errBars>
          <c:val>
            <c:numRef>
              <c:f>Foglio1!$C$4:$C$13</c:f>
              <c:numCache>
                <c:formatCode>General</c:formatCode>
                <c:ptCount val="10"/>
                <c:pt idx="0">
                  <c:v>10.1</c:v>
                </c:pt>
                <c:pt idx="1">
                  <c:v>10.3</c:v>
                </c:pt>
                <c:pt idx="2">
                  <c:v>9.8000000000000007</c:v>
                </c:pt>
                <c:pt idx="3">
                  <c:v>8.6</c:v>
                </c:pt>
                <c:pt idx="4">
                  <c:v>9.7000000000000011</c:v>
                </c:pt>
                <c:pt idx="5">
                  <c:v>10.5</c:v>
                </c:pt>
                <c:pt idx="6">
                  <c:v>10.1</c:v>
                </c:pt>
                <c:pt idx="7">
                  <c:v>10.199999999999999</c:v>
                </c:pt>
                <c:pt idx="8">
                  <c:v>8.9</c:v>
                </c:pt>
                <c:pt idx="9">
                  <c:v>9.8000000000000007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39392"/>
        <c:axId val="86925696"/>
      </c:lineChart>
      <c:catAx>
        <c:axId val="78539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86925696"/>
        <c:crosses val="autoZero"/>
        <c:auto val="1"/>
        <c:lblAlgn val="ctr"/>
        <c:lblOffset val="100"/>
        <c:noMultiLvlLbl val="0"/>
      </c:catAx>
      <c:valAx>
        <c:axId val="86925696"/>
        <c:scaling>
          <c:orientation val="minMax"/>
          <c:min val="8"/>
        </c:scaling>
        <c:delete val="0"/>
        <c:axPos val="l"/>
        <c:minorGridlines/>
        <c:numFmt formatCode="General" sourceLinked="1"/>
        <c:majorTickMark val="none"/>
        <c:minorTickMark val="none"/>
        <c:tickLblPos val="nextTo"/>
        <c:crossAx val="78539392"/>
        <c:crosses val="autoZero"/>
        <c:crossBetween val="between"/>
        <c:majorUnit val="1"/>
        <c:minorUnit val="0.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P1</c:v>
          </c:tx>
          <c:spPr>
            <a:ln w="12700">
              <a:noFill/>
              <a:prstDash val="sysDot"/>
            </a:ln>
          </c:spPr>
          <c:marker>
            <c:symbol val="diamond"/>
            <c:size val="5"/>
            <c:spPr>
              <a:solidFill>
                <a:srgbClr val="FF0000"/>
              </a:solidFill>
            </c:spPr>
          </c:marker>
          <c:errBars>
            <c:errDir val="y"/>
            <c:errBarType val="both"/>
            <c:errValType val="stdDev"/>
            <c:noEndCap val="0"/>
            <c:val val="2"/>
          </c:errBars>
          <c:val>
            <c:numRef>
              <c:f>Foglio1!$C$4:$C$13</c:f>
              <c:numCache>
                <c:formatCode>General</c:formatCode>
                <c:ptCount val="10"/>
                <c:pt idx="0">
                  <c:v>10.1</c:v>
                </c:pt>
                <c:pt idx="1">
                  <c:v>10.3</c:v>
                </c:pt>
                <c:pt idx="2">
                  <c:v>9.8000000000000007</c:v>
                </c:pt>
                <c:pt idx="3">
                  <c:v>8.6</c:v>
                </c:pt>
                <c:pt idx="4">
                  <c:v>9.7000000000000011</c:v>
                </c:pt>
                <c:pt idx="5">
                  <c:v>10.5</c:v>
                </c:pt>
                <c:pt idx="6">
                  <c:v>10.1</c:v>
                </c:pt>
                <c:pt idx="7">
                  <c:v>10.199999999999999</c:v>
                </c:pt>
                <c:pt idx="8">
                  <c:v>8.9</c:v>
                </c:pt>
                <c:pt idx="9">
                  <c:v>9.8000000000000007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45792"/>
        <c:axId val="86947328"/>
      </c:lineChart>
      <c:catAx>
        <c:axId val="86945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86947328"/>
        <c:crosses val="autoZero"/>
        <c:auto val="1"/>
        <c:lblAlgn val="ctr"/>
        <c:lblOffset val="100"/>
        <c:noMultiLvlLbl val="0"/>
      </c:catAx>
      <c:valAx>
        <c:axId val="86947328"/>
        <c:scaling>
          <c:orientation val="minMax"/>
          <c:min val="8"/>
        </c:scaling>
        <c:delete val="0"/>
        <c:axPos val="l"/>
        <c:minorGridlines/>
        <c:numFmt formatCode="General" sourceLinked="1"/>
        <c:majorTickMark val="none"/>
        <c:minorTickMark val="none"/>
        <c:tickLblPos val="nextTo"/>
        <c:crossAx val="86945792"/>
        <c:crosses val="autoZero"/>
        <c:crossBetween val="between"/>
        <c:majorUnit val="1"/>
        <c:minorUnit val="0.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rendline>
            <c:trendlineType val="linear"/>
            <c:dispRSqr val="0"/>
            <c:dispEq val="0"/>
          </c:trendline>
          <c:val>
            <c:numRef>
              <c:f>Foglio2!$E$5:$E$15</c:f>
              <c:numCache>
                <c:formatCode>General</c:formatCode>
                <c:ptCount val="11"/>
                <c:pt idx="0">
                  <c:v>4.4000000000000004</c:v>
                </c:pt>
                <c:pt idx="1">
                  <c:v>5.3</c:v>
                </c:pt>
                <c:pt idx="2">
                  <c:v>6.4</c:v>
                </c:pt>
                <c:pt idx="3">
                  <c:v>4.8</c:v>
                </c:pt>
                <c:pt idx="4">
                  <c:v>5.7</c:v>
                </c:pt>
                <c:pt idx="5">
                  <c:v>5.4</c:v>
                </c:pt>
                <c:pt idx="6">
                  <c:v>4.8</c:v>
                </c:pt>
                <c:pt idx="7">
                  <c:v>5.4</c:v>
                </c:pt>
                <c:pt idx="8">
                  <c:v>6.4</c:v>
                </c:pt>
                <c:pt idx="9">
                  <c:v>7</c:v>
                </c:pt>
                <c:pt idx="10">
                  <c:v>10.1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02112"/>
        <c:axId val="87003904"/>
      </c:lineChart>
      <c:catAx>
        <c:axId val="8700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87003904"/>
        <c:crosses val="autoZero"/>
        <c:auto val="1"/>
        <c:lblAlgn val="ctr"/>
        <c:lblOffset val="100"/>
        <c:noMultiLvlLbl val="0"/>
      </c:catAx>
      <c:valAx>
        <c:axId val="8700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00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0E985F-90EB-42D6-9179-5AEE781928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77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288929-8B91-4660-BC83-95DE4BC22B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3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05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0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11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877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56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566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566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56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95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8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85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48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0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3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88929-8B91-4660-BC83-95DE4BC22B8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18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74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3419475" y="1916113"/>
            <a:ext cx="4681538" cy="11525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60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40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72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>
            <a:spLocks noChangeArrowheads="1"/>
          </p:cNvSpPr>
          <p:nvPr userDrawn="1"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14448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pic>
        <p:nvPicPr>
          <p:cNvPr id="1027" name="Immagine 16" descr="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133600"/>
            <a:ext cx="43275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magine 27" descr="alber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 userDrawn="1"/>
        </p:nvSpPr>
        <p:spPr>
          <a:xfrm>
            <a:off x="3419475" y="1844675"/>
            <a:ext cx="4681538" cy="11525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ttangolo 28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pic>
        <p:nvPicPr>
          <p:cNvPr id="1031" name="Immagin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513"/>
            <a:ext cx="1301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44450"/>
            <a:ext cx="28749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96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96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96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96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9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9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9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9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9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9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9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6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C00000"/>
              </a:solidFill>
              <a:latin typeface="Georgia" pitchFamily="-84" charset="0"/>
            </a:endParaRPr>
          </a:p>
        </p:txBody>
      </p:sp>
      <p:pic>
        <p:nvPicPr>
          <p:cNvPr id="2051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938"/>
            <a:ext cx="9620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450"/>
            <a:ext cx="1852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ogo_MaiLab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18203" cy="4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aolopin\Dropbox\mailab\2013%20Telecontrollo\Macintosh%20HD:Users:paolopin:Documents:MAILab:Conferenze:2013_Telecontrollo:Big%20Data:BD&amp;BI.docx!OLE_LINK1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gif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  <p:pic>
        <p:nvPicPr>
          <p:cNvPr id="7" name="Picture 3" descr="LogoCartaIntestataE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50409"/>
          <a:stretch/>
        </p:blipFill>
        <p:spPr bwMode="auto">
          <a:xfrm>
            <a:off x="3275856" y="2348880"/>
            <a:ext cx="5400600" cy="4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Studio\Documents\MAILab\VARIE\Carta DITEN\LogoDit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225057" cy="8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Logo_MaiL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73216"/>
            <a:ext cx="24662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27584" y="3789040"/>
            <a:ext cx="7287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002060"/>
                </a:solidFill>
              </a:rPr>
              <a:t>&lt; (</a:t>
            </a:r>
            <a:r>
              <a:rPr lang="it-IT" sz="7200" b="1" dirty="0" err="1" smtClean="0">
                <a:solidFill>
                  <a:srgbClr val="002060"/>
                </a:solidFill>
              </a:rPr>
              <a:t>BD</a:t>
            </a:r>
            <a:r>
              <a:rPr lang="it-IT" sz="7200" b="1" dirty="0" err="1" smtClean="0">
                <a:solidFill>
                  <a:srgbClr val="002060"/>
                </a:solidFill>
                <a:sym typeface="Symbol"/>
              </a:rPr>
              <a:t>BI</a:t>
            </a:r>
            <a:r>
              <a:rPr lang="it-IT" sz="7200" b="1" dirty="0" smtClean="0">
                <a:solidFill>
                  <a:srgbClr val="002060"/>
                </a:solidFill>
                <a:sym typeface="Symbol"/>
              </a:rPr>
              <a:t>) </a:t>
            </a:r>
            <a:r>
              <a:rPr lang="it-IT" sz="7200" b="1" dirty="0" smtClean="0">
                <a:solidFill>
                  <a:srgbClr val="002060"/>
                </a:solidFill>
                <a:latin typeface="Calibri"/>
                <a:sym typeface="Symbol"/>
              </a:rPr>
              <a:t>↘€ &gt;</a:t>
            </a:r>
            <a:endParaRPr lang="it-IT" sz="7200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6016" y="5373216"/>
            <a:ext cx="235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93300"/>
                </a:solidFill>
                <a:latin typeface="Calibri" panose="020F0502020204030204" pitchFamily="34" charset="0"/>
              </a:rPr>
              <a:t>Micaela </a:t>
            </a:r>
            <a:r>
              <a:rPr lang="it-IT" dirty="0" err="1" smtClean="0">
                <a:solidFill>
                  <a:srgbClr val="993300"/>
                </a:solidFill>
                <a:latin typeface="Calibri" panose="020F0502020204030204" pitchFamily="34" charset="0"/>
              </a:rPr>
              <a:t>Caserza</a:t>
            </a:r>
            <a:r>
              <a:rPr lang="it-IT" dirty="0" smtClean="0">
                <a:solidFill>
                  <a:srgbClr val="993300"/>
                </a:solidFill>
                <a:latin typeface="Calibri" panose="020F0502020204030204" pitchFamily="34" charset="0"/>
              </a:rPr>
              <a:t> Magro</a:t>
            </a:r>
          </a:p>
          <a:p>
            <a:r>
              <a:rPr lang="it-IT" dirty="0" smtClean="0">
                <a:solidFill>
                  <a:srgbClr val="993300"/>
                </a:solidFill>
                <a:latin typeface="Calibri" panose="020F0502020204030204" pitchFamily="34" charset="0"/>
              </a:rPr>
              <a:t>Paolo Pinceti</a:t>
            </a:r>
            <a:endParaRPr lang="it-IT" dirty="0">
              <a:solidFill>
                <a:srgbClr val="9933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908720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La domanda che sorge è: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4536" y="1652607"/>
            <a:ext cx="8109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Ma </a:t>
            </a:r>
            <a:r>
              <a:rPr lang="it-IT" sz="3600" dirty="0" err="1" smtClean="0">
                <a:solidFill>
                  <a:srgbClr val="002060"/>
                </a:solidFill>
              </a:rPr>
              <a:t>BD</a:t>
            </a:r>
            <a:r>
              <a:rPr lang="it-IT" sz="3600" dirty="0" smtClean="0">
                <a:solidFill>
                  <a:srgbClr val="002060"/>
                </a:solidFill>
              </a:rPr>
              <a:t> e BI cosa hanno a che fare con</a:t>
            </a:r>
          </a:p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l’Automazione Industriale?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3140968"/>
            <a:ext cx="777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In senso stretto la risposta corretta è: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3861048"/>
            <a:ext cx="323389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NULLA !</a:t>
            </a:r>
            <a:endParaRPr lang="it-IT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5"/>
          <p:cNvSpPr txBox="1"/>
          <p:nvPr/>
        </p:nvSpPr>
        <p:spPr>
          <a:xfrm>
            <a:off x="6588224" y="5733256"/>
            <a:ext cx="22116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perchè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....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16760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251520" y="1268760"/>
            <a:ext cx="2079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Volume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3" name="CasellaDiTesto 3"/>
          <p:cNvSpPr txBox="1"/>
          <p:nvPr/>
        </p:nvSpPr>
        <p:spPr>
          <a:xfrm>
            <a:off x="251520" y="2060848"/>
            <a:ext cx="2173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Velocità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4" name="CasellaDiTesto 4"/>
          <p:cNvSpPr txBox="1"/>
          <p:nvPr/>
        </p:nvSpPr>
        <p:spPr>
          <a:xfrm>
            <a:off x="251520" y="2924944"/>
            <a:ext cx="1943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Varietà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5" name="CasellaDiTesto 5"/>
          <p:cNvSpPr txBox="1"/>
          <p:nvPr/>
        </p:nvSpPr>
        <p:spPr>
          <a:xfrm>
            <a:off x="251520" y="3729806"/>
            <a:ext cx="4076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Visualizzazione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6" name="CasellaDiTesto 6"/>
          <p:cNvSpPr txBox="1"/>
          <p:nvPr/>
        </p:nvSpPr>
        <p:spPr>
          <a:xfrm>
            <a:off x="251520" y="4521894"/>
            <a:ext cx="3073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Validazione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43808" y="1628800"/>
            <a:ext cx="122413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2"/>
          <p:cNvSpPr txBox="1"/>
          <p:nvPr/>
        </p:nvSpPr>
        <p:spPr>
          <a:xfrm>
            <a:off x="4292659" y="1268760"/>
            <a:ext cx="3571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kbyte - </a:t>
            </a:r>
            <a:r>
              <a:rPr lang="it-IT" sz="4400" dirty="0" err="1" smtClean="0">
                <a:solidFill>
                  <a:srgbClr val="002060"/>
                </a:solidFill>
              </a:rPr>
              <a:t>Mbyte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55776" y="2420888"/>
            <a:ext cx="122413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411760" y="3284984"/>
            <a:ext cx="122413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2"/>
          <p:cNvSpPr txBox="1"/>
          <p:nvPr/>
        </p:nvSpPr>
        <p:spPr>
          <a:xfrm>
            <a:off x="3851920" y="2947591"/>
            <a:ext cx="3729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dati omogenei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12" name="CasellaDiTesto 2"/>
          <p:cNvSpPr txBox="1"/>
          <p:nvPr/>
        </p:nvSpPr>
        <p:spPr>
          <a:xfrm>
            <a:off x="3995936" y="2083495"/>
            <a:ext cx="3949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non essenziale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13" name="CasellaDiTesto 5"/>
          <p:cNvSpPr txBox="1"/>
          <p:nvPr/>
        </p:nvSpPr>
        <p:spPr>
          <a:xfrm>
            <a:off x="7125692" y="5733256"/>
            <a:ext cx="169815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però....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55976" y="4077072"/>
            <a:ext cx="122413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19872" y="4869160"/>
            <a:ext cx="122413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6"/>
          <p:cNvSpPr txBox="1"/>
          <p:nvPr/>
        </p:nvSpPr>
        <p:spPr>
          <a:xfrm>
            <a:off x="4739308" y="4509120"/>
            <a:ext cx="2223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a monte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17" name="CasellaDiTesto 6"/>
          <p:cNvSpPr txBox="1"/>
          <p:nvPr/>
        </p:nvSpPr>
        <p:spPr>
          <a:xfrm>
            <a:off x="5747420" y="3739679"/>
            <a:ext cx="2066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esterna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18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22909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17500" y="620688"/>
            <a:ext cx="649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Struttura database «processo»</a:t>
            </a:r>
            <a:endParaRPr lang="it-IT" sz="3600" dirty="0">
              <a:solidFill>
                <a:srgbClr val="00206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49363"/>
            <a:ext cx="8880475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destra 3"/>
          <p:cNvSpPr/>
          <p:nvPr/>
        </p:nvSpPr>
        <p:spPr>
          <a:xfrm rot="9051896">
            <a:off x="5168902" y="1368157"/>
            <a:ext cx="778960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9911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980728"/>
            <a:ext cx="8449626" cy="554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45739" y="620688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Struttura database «elettrico»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2018349">
            <a:off x="482102" y="1820440"/>
            <a:ext cx="778960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2018349">
            <a:off x="3074389" y="1892448"/>
            <a:ext cx="778960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2018349">
            <a:off x="5954710" y="1892448"/>
            <a:ext cx="778960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13213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467544" y="1124744"/>
            <a:ext cx="8524614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002060"/>
                </a:solidFill>
              </a:rPr>
              <a:t>In entrambi i casi, il database di impianto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contiene: </a:t>
            </a:r>
          </a:p>
          <a:p>
            <a:pPr marL="571500" indent="-571500">
              <a:buFontTx/>
              <a:buChar char="-"/>
            </a:pPr>
            <a:r>
              <a:rPr lang="it-IT" sz="3600" dirty="0" smtClean="0">
                <a:solidFill>
                  <a:srgbClr val="002060"/>
                </a:solidFill>
              </a:rPr>
              <a:t>dati di processo real-time</a:t>
            </a:r>
          </a:p>
          <a:p>
            <a:pPr marL="571500" indent="-571500">
              <a:buFontTx/>
              <a:buChar char="-"/>
            </a:pPr>
            <a:r>
              <a:rPr lang="it-IT" sz="3600" dirty="0" smtClean="0">
                <a:solidFill>
                  <a:srgbClr val="002060"/>
                </a:solidFill>
              </a:rPr>
              <a:t>dati storici</a:t>
            </a:r>
          </a:p>
          <a:p>
            <a:pPr marL="571500" indent="-571500">
              <a:buFontTx/>
              <a:buChar char="-"/>
            </a:pPr>
            <a:r>
              <a:rPr lang="it-IT" sz="3600" dirty="0" smtClean="0">
                <a:solidFill>
                  <a:srgbClr val="002060"/>
                </a:solidFill>
              </a:rPr>
              <a:t>allarmi e eventi</a:t>
            </a:r>
          </a:p>
          <a:p>
            <a:pPr marL="571500" indent="-571500">
              <a:buFontTx/>
              <a:buChar char="-"/>
            </a:pPr>
            <a:r>
              <a:rPr lang="it-IT" sz="3600" dirty="0" smtClean="0">
                <a:solidFill>
                  <a:srgbClr val="002060"/>
                </a:solidFill>
              </a:rPr>
              <a:t>dati diagnostici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sui quali è possibile applicare tecniche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di analisi statistiche.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3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33430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84623" y="620688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Analisi dei dati</a:t>
            </a:r>
            <a:endParaRPr lang="it-IT" sz="3600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6724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07504" y="3068960"/>
            <a:ext cx="8784976" cy="504056"/>
          </a:xfrm>
          <a:prstGeom prst="roundRect">
            <a:avLst/>
          </a:prstGeom>
          <a:solidFill>
            <a:srgbClr val="FFFF99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085184"/>
            <a:ext cx="7016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Orizzontale: analisi di proprietà uguali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                    di apparati diversi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38586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3"/>
          <p:cNvGraphicFramePr/>
          <p:nvPr>
            <p:extLst>
              <p:ext uri="{D42A27DB-BD31-4B8C-83A1-F6EECF244321}">
                <p14:modId xmlns:p14="http://schemas.microsoft.com/office/powerpoint/2010/main" val="1595107290"/>
              </p:ext>
            </p:extLst>
          </p:nvPr>
        </p:nvGraphicFramePr>
        <p:xfrm>
          <a:off x="323528" y="2132856"/>
          <a:ext cx="3672408" cy="164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7"/>
          <p:cNvGraphicFramePr/>
          <p:nvPr>
            <p:extLst>
              <p:ext uri="{D42A27DB-BD31-4B8C-83A1-F6EECF244321}">
                <p14:modId xmlns:p14="http://schemas.microsoft.com/office/powerpoint/2010/main" val="1554137367"/>
              </p:ext>
            </p:extLst>
          </p:nvPr>
        </p:nvGraphicFramePr>
        <p:xfrm>
          <a:off x="4499992" y="2132856"/>
          <a:ext cx="3456384" cy="164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908720"/>
            <a:ext cx="8577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Analisi dello scarto quadratico medio (</a:t>
            </a:r>
            <a:r>
              <a:rPr lang="it-IT" sz="3200" dirty="0" err="1" smtClean="0">
                <a:solidFill>
                  <a:srgbClr val="002060"/>
                </a:solidFill>
              </a:rPr>
              <a:t>σ</a:t>
            </a:r>
            <a:r>
              <a:rPr lang="it-IT" sz="3200" dirty="0" smtClean="0">
                <a:solidFill>
                  <a:srgbClr val="002060"/>
                </a:solidFill>
              </a:rPr>
              <a:t>) di 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parametri singoli su impianti/macchina diverse</a:t>
            </a:r>
            <a:endParaRPr lang="it-IT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4221088"/>
            <a:ext cx="3213957" cy="936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5085184"/>
            <a:ext cx="177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media </a:t>
            </a:r>
            <a:r>
              <a:rPr lang="en-US" dirty="0" err="1" smtClean="0">
                <a:latin typeface="Calibri"/>
                <a:cs typeface="Calibri"/>
              </a:rPr>
              <a:t>aritmetica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517232"/>
            <a:ext cx="207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numero</a:t>
            </a:r>
            <a:r>
              <a:rPr lang="en-US" dirty="0" smtClean="0">
                <a:latin typeface="Calibri"/>
                <a:cs typeface="Calibri"/>
              </a:rPr>
              <a:t> di </a:t>
            </a:r>
            <a:r>
              <a:rPr lang="en-US" dirty="0" err="1" smtClean="0">
                <a:latin typeface="Calibri"/>
                <a:cs typeface="Calibri"/>
              </a:rPr>
              <a:t>campioni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3635896" y="4797152"/>
            <a:ext cx="720080" cy="47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59832" y="5085184"/>
            <a:ext cx="720080" cy="47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 rot="1581227">
            <a:off x="3419175" y="3265509"/>
            <a:ext cx="936104" cy="21602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581227">
            <a:off x="1835000" y="3337517"/>
            <a:ext cx="936104" cy="21602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581227">
            <a:off x="5939455" y="3409524"/>
            <a:ext cx="936104" cy="216024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581227">
            <a:off x="7379615" y="3337516"/>
            <a:ext cx="936104" cy="216024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9999004">
            <a:off x="6514872" y="2331536"/>
            <a:ext cx="936104" cy="216024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18488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84623" y="620688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Analisi dei dati</a:t>
            </a:r>
            <a:endParaRPr lang="it-IT" sz="3600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6724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 flipV="1">
            <a:off x="3923928" y="1268760"/>
            <a:ext cx="792088" cy="3456384"/>
          </a:xfrm>
          <a:prstGeom prst="roundRect">
            <a:avLst/>
          </a:prstGeom>
          <a:solidFill>
            <a:srgbClr val="FFFF99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085184"/>
            <a:ext cx="8425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Verticale: analisi dell’andamento di una o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                più proprietà di un singolo apparato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12158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49574802"/>
              </p:ext>
            </p:extLst>
          </p:nvPr>
        </p:nvGraphicFramePr>
        <p:xfrm>
          <a:off x="539552" y="2060848"/>
          <a:ext cx="38884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4847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827584" y="1340768"/>
            <a:ext cx="28763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Analisi di trend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5580112" y="5157192"/>
            <a:ext cx="28528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Analisi di firma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323528" y="5229200"/>
            <a:ext cx="4200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su parametri funzionali e/o su anomalie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o guasti analizzati su un periodo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sufficientemente lungo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CasellaDiTesto 4"/>
          <p:cNvSpPr txBox="1"/>
          <p:nvPr/>
        </p:nvSpPr>
        <p:spPr>
          <a:xfrm>
            <a:off x="4932040" y="1052736"/>
            <a:ext cx="34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es. ciclo di lavoro di un attuatore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di valvola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980728"/>
            <a:ext cx="0" cy="5472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13020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84623" y="620688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Analisi dei dati</a:t>
            </a:r>
            <a:endParaRPr lang="it-IT" sz="3600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6724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 flipV="1">
            <a:off x="2483768" y="2636912"/>
            <a:ext cx="936104" cy="432048"/>
          </a:xfrm>
          <a:prstGeom prst="roundRect">
            <a:avLst/>
          </a:prstGeom>
          <a:solidFill>
            <a:srgbClr val="FFFF99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085184"/>
            <a:ext cx="8646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Mista (1): analisi incrociata di proprietà diverse 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                dello stesso apparato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7" name="Rettangolo arrotondato 2"/>
          <p:cNvSpPr/>
          <p:nvPr/>
        </p:nvSpPr>
        <p:spPr>
          <a:xfrm flipV="1">
            <a:off x="2483768" y="3212976"/>
            <a:ext cx="936104" cy="432048"/>
          </a:xfrm>
          <a:prstGeom prst="roundRect">
            <a:avLst/>
          </a:prstGeom>
          <a:solidFill>
            <a:srgbClr val="FFFF99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2"/>
          <p:cNvSpPr/>
          <p:nvPr/>
        </p:nvSpPr>
        <p:spPr>
          <a:xfrm flipV="1">
            <a:off x="2483768" y="4221088"/>
            <a:ext cx="936104" cy="432048"/>
          </a:xfrm>
          <a:prstGeom prst="roundRect">
            <a:avLst/>
          </a:prstGeom>
          <a:solidFill>
            <a:srgbClr val="FFFF99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32539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07704" y="908720"/>
            <a:ext cx="5513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002060"/>
                </a:solidFill>
              </a:rPr>
              <a:t>&lt; (</a:t>
            </a:r>
            <a:r>
              <a:rPr lang="it-IT" sz="5400" b="1" dirty="0" err="1" smtClean="0">
                <a:solidFill>
                  <a:srgbClr val="002060"/>
                </a:solidFill>
              </a:rPr>
              <a:t>BD</a:t>
            </a:r>
            <a:r>
              <a:rPr lang="it-IT" sz="5400" b="1" dirty="0" err="1" smtClean="0">
                <a:solidFill>
                  <a:srgbClr val="002060"/>
                </a:solidFill>
                <a:sym typeface="Symbol"/>
              </a:rPr>
              <a:t>BI</a:t>
            </a:r>
            <a:r>
              <a:rPr lang="it-IT" sz="5400" b="1" dirty="0" smtClean="0">
                <a:solidFill>
                  <a:srgbClr val="002060"/>
                </a:solidFill>
                <a:sym typeface="Symbol"/>
              </a:rPr>
              <a:t>) </a:t>
            </a:r>
            <a:r>
              <a:rPr lang="it-IT" sz="5400" b="1" dirty="0" smtClean="0">
                <a:solidFill>
                  <a:srgbClr val="002060"/>
                </a:solidFill>
                <a:latin typeface="Calibri"/>
                <a:sym typeface="Symbol"/>
              </a:rPr>
              <a:t>↘€ &gt;</a:t>
            </a:r>
            <a:endParaRPr lang="it-IT" sz="5400" b="1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988840"/>
            <a:ext cx="1440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err="1" smtClean="0">
                <a:solidFill>
                  <a:srgbClr val="002060"/>
                </a:solidFill>
              </a:rPr>
              <a:t>BD</a:t>
            </a:r>
            <a:r>
              <a:rPr lang="it-IT" sz="5400" b="1" dirty="0" smtClean="0">
                <a:solidFill>
                  <a:srgbClr val="002060"/>
                </a:solidFill>
                <a:sym typeface="Symbol"/>
              </a:rPr>
              <a:t></a:t>
            </a:r>
          </a:p>
          <a:p>
            <a:r>
              <a:rPr lang="it-IT" sz="5400" b="1" dirty="0" smtClean="0">
                <a:solidFill>
                  <a:srgbClr val="002060"/>
                </a:solidFill>
                <a:sym typeface="Symbol"/>
              </a:rPr>
              <a:t>BI </a:t>
            </a:r>
          </a:p>
          <a:p>
            <a:r>
              <a:rPr lang="it-IT" sz="5400" b="1" dirty="0" smtClean="0">
                <a:solidFill>
                  <a:srgbClr val="002060"/>
                </a:solidFill>
                <a:latin typeface="Calibri"/>
                <a:sym typeface="Symbol"/>
              </a:rPr>
              <a:t>↘€</a:t>
            </a:r>
            <a:endParaRPr lang="it-IT" sz="54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198884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Big Data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2780928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uniti a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67744" y="3645024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Business Intelligence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4449886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implicano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267744" y="5241974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riduzione dei costi</a:t>
            </a:r>
            <a:endParaRPr lang="it-IT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84623" y="620688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Analisi dei dati</a:t>
            </a:r>
            <a:endParaRPr lang="it-IT" sz="3600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6724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 flipV="1">
            <a:off x="179512" y="2564904"/>
            <a:ext cx="8784976" cy="432048"/>
          </a:xfrm>
          <a:prstGeom prst="roundRect">
            <a:avLst/>
          </a:prstGeom>
          <a:solidFill>
            <a:srgbClr val="FFFF99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 flipV="1">
            <a:off x="179512" y="4221088"/>
            <a:ext cx="8784976" cy="432048"/>
          </a:xfrm>
          <a:prstGeom prst="roundRect">
            <a:avLst/>
          </a:prstGeom>
          <a:solidFill>
            <a:srgbClr val="FFFF99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4"/>
          <p:cNvSpPr txBox="1"/>
          <p:nvPr/>
        </p:nvSpPr>
        <p:spPr>
          <a:xfrm>
            <a:off x="251520" y="5085184"/>
            <a:ext cx="8646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Mista (2): analisi incrociata di proprietà diverse 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                di apparati diversi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2519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97321" y="764704"/>
            <a:ext cx="57164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Funzione di regressione</a:t>
            </a:r>
            <a:endParaRPr lang="it-IT" sz="1600" dirty="0" smtClean="0">
              <a:solidFill>
                <a:srgbClr val="002060"/>
              </a:solidFill>
            </a:endParaRPr>
          </a:p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(esprime il legame di dipendenza di una variabile da un’altra)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CasellaDiTesto 4"/>
          <p:cNvSpPr txBox="1"/>
          <p:nvPr/>
        </p:nvSpPr>
        <p:spPr>
          <a:xfrm>
            <a:off x="1187624" y="60932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E’ necessaria un’analisi preliminare di ragionevolezza !!!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4800110" cy="3840088"/>
          </a:xfrm>
          <a:prstGeom prst="rect">
            <a:avLst/>
          </a:prstGeom>
        </p:spPr>
      </p:pic>
      <p:sp>
        <p:nvSpPr>
          <p:cNvPr id="6" name="CasellaDiTesto 4"/>
          <p:cNvSpPr txBox="1"/>
          <p:nvPr/>
        </p:nvSpPr>
        <p:spPr>
          <a:xfrm>
            <a:off x="5724128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rgbClr val="002060"/>
                </a:solidFill>
              </a:rPr>
              <a:t>Regressione Lineare</a:t>
            </a:r>
            <a:endParaRPr lang="it-IT" u="sng" dirty="0">
              <a:solidFill>
                <a:srgbClr val="002060"/>
              </a:solidFill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3006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4896544" cy="4135498"/>
          </a:xfrm>
          <a:prstGeom prst="rect">
            <a:avLst/>
          </a:prstGeom>
        </p:spPr>
      </p:pic>
      <p:sp>
        <p:nvSpPr>
          <p:cNvPr id="3" name="CasellaDiTesto 1"/>
          <p:cNvSpPr txBox="1"/>
          <p:nvPr/>
        </p:nvSpPr>
        <p:spPr>
          <a:xfrm>
            <a:off x="1397321" y="764704"/>
            <a:ext cx="57164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Funzione di regressione</a:t>
            </a:r>
            <a:endParaRPr lang="it-IT" sz="1600" dirty="0" smtClean="0">
              <a:solidFill>
                <a:srgbClr val="002060"/>
              </a:solidFill>
            </a:endParaRPr>
          </a:p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(esprime il legame di dipendenza di una variabile da un’altra)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CasellaDiTesto 4"/>
          <p:cNvSpPr txBox="1"/>
          <p:nvPr/>
        </p:nvSpPr>
        <p:spPr>
          <a:xfrm>
            <a:off x="5724128" y="23488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rgbClr val="002060"/>
                </a:solidFill>
              </a:rPr>
              <a:t>Regressione Polinomiale</a:t>
            </a:r>
            <a:endParaRPr lang="it-IT" u="sng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3938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30466"/>
              </p:ext>
            </p:extLst>
          </p:nvPr>
        </p:nvGraphicFramePr>
        <p:xfrm>
          <a:off x="251520" y="1340768"/>
          <a:ext cx="6552728" cy="4859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651500" imgH="4191000" progId="Word.Document.12">
                  <p:link updateAutomatic="1"/>
                </p:oleObj>
              </mc:Choice>
              <mc:Fallback>
                <p:oleObj name="Document" r:id="rId3" imgW="5651500" imgH="4191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6552728" cy="4859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1"/>
          <p:cNvSpPr txBox="1"/>
          <p:nvPr/>
        </p:nvSpPr>
        <p:spPr>
          <a:xfrm>
            <a:off x="1187624" y="764704"/>
            <a:ext cx="613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Coefficiente di correlazione </a:t>
            </a:r>
            <a:r>
              <a:rPr lang="it-IT" sz="3600" dirty="0" err="1" smtClean="0">
                <a:solidFill>
                  <a:srgbClr val="002060"/>
                </a:solidFill>
              </a:rPr>
              <a:t>ρ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2988240"/>
            <a:ext cx="184958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nessuna</a:t>
            </a: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6120" y="5013176"/>
            <a:ext cx="1610136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piena +</a:t>
            </a: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107504" y="59492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Attenzioni alle variabili nascoste!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3707904" y="58772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X = vittime incendio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Y = pompieri impegnati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796136" y="6093296"/>
            <a:ext cx="360040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4"/>
          <p:cNvSpPr txBox="1"/>
          <p:nvPr/>
        </p:nvSpPr>
        <p:spPr>
          <a:xfrm>
            <a:off x="6228184" y="58772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meno pompieri </a:t>
            </a:r>
            <a:r>
              <a:rPr lang="en-US" sz="1400" dirty="0" smtClean="0">
                <a:solidFill>
                  <a:srgbClr val="002060"/>
                </a:solidFill>
                <a:sym typeface="Wingdings"/>
              </a:rPr>
              <a:t> </a:t>
            </a:r>
            <a:r>
              <a:rPr lang="en-US" sz="1400" dirty="0" err="1" smtClean="0">
                <a:solidFill>
                  <a:srgbClr val="002060"/>
                </a:solidFill>
                <a:sym typeface="Wingdings"/>
              </a:rPr>
              <a:t>meno</a:t>
            </a:r>
            <a:r>
              <a:rPr lang="en-US" sz="1400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sym typeface="Wingdings"/>
              </a:rPr>
              <a:t>vittime</a:t>
            </a:r>
            <a:endParaRPr lang="en-US" sz="1400" dirty="0" smtClean="0">
              <a:solidFill>
                <a:srgbClr val="002060"/>
              </a:solidFill>
              <a:sym typeface="Wingdings"/>
            </a:endParaRPr>
          </a:p>
          <a:p>
            <a:r>
              <a:rPr lang="en-US" sz="1400" dirty="0" smtClean="0">
                <a:solidFill>
                  <a:srgbClr val="002060"/>
                </a:solidFill>
                <a:sym typeface="Wingdings"/>
              </a:rPr>
              <a:t>(Z = </a:t>
            </a:r>
            <a:r>
              <a:rPr lang="en-US" sz="1400" dirty="0" err="1" smtClean="0">
                <a:solidFill>
                  <a:srgbClr val="002060"/>
                </a:solidFill>
                <a:sym typeface="Wingdings"/>
              </a:rPr>
              <a:t>dimensione</a:t>
            </a:r>
            <a:r>
              <a:rPr lang="en-US" sz="1400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sym typeface="Wingdings"/>
              </a:rPr>
              <a:t>incendio</a:t>
            </a:r>
            <a:r>
              <a:rPr lang="en-US" sz="1400" dirty="0" smtClean="0">
                <a:solidFill>
                  <a:srgbClr val="002060"/>
                </a:solidFill>
                <a:sym typeface="Wingdings"/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20015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251520" y="1124744"/>
            <a:ext cx="87563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002060"/>
                </a:solidFill>
              </a:rPr>
              <a:t>L’analisi statistica dei dati può evidenziare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comportamenti anomali e correlazioni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tra parametri di processo e di ambiente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utili ad ottimizzare, ad esempio, gli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interventi manutentivi.</a:t>
            </a:r>
            <a:endParaRPr lang="it-IT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33056"/>
            <a:ext cx="2540000" cy="231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218"/>
          <a:stretch/>
        </p:blipFill>
        <p:spPr>
          <a:xfrm>
            <a:off x="7414825" y="3789040"/>
            <a:ext cx="1261631" cy="2540000"/>
          </a:xfrm>
          <a:prstGeom prst="rect">
            <a:avLst/>
          </a:prstGeom>
        </p:spPr>
      </p:pic>
      <p:sp>
        <p:nvSpPr>
          <p:cNvPr id="5" name="CasellaDiTesto 2"/>
          <p:cNvSpPr txBox="1"/>
          <p:nvPr/>
        </p:nvSpPr>
        <p:spPr>
          <a:xfrm>
            <a:off x="2843808" y="3933056"/>
            <a:ext cx="43669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002060"/>
                </a:solidFill>
              </a:rPr>
              <a:t>Si possono quindi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risparmiare €, senza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nemmeno essere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Il Mago dei Numeri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5902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3848" y="54868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Big Data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556792"/>
            <a:ext cx="81355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Strutture </a:t>
            </a:r>
            <a:r>
              <a:rPr lang="it-IT" sz="3600" dirty="0" err="1" smtClean="0">
                <a:solidFill>
                  <a:srgbClr val="002060"/>
                </a:solidFill>
              </a:rPr>
              <a:t>HW</a:t>
            </a:r>
            <a:r>
              <a:rPr lang="it-IT" sz="3600" dirty="0" smtClean="0">
                <a:solidFill>
                  <a:srgbClr val="002060"/>
                </a:solidFill>
              </a:rPr>
              <a:t> e tecniche </a:t>
            </a:r>
            <a:r>
              <a:rPr lang="it-IT" sz="3600" dirty="0" err="1" smtClean="0">
                <a:solidFill>
                  <a:srgbClr val="002060"/>
                </a:solidFill>
              </a:rPr>
              <a:t>SW</a:t>
            </a:r>
            <a:r>
              <a:rPr lang="it-IT" sz="3600" dirty="0" smtClean="0">
                <a:solidFill>
                  <a:srgbClr val="002060"/>
                </a:solidFill>
              </a:rPr>
              <a:t> per</a:t>
            </a:r>
          </a:p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acquisizione, immagazzinamento</a:t>
            </a:r>
          </a:p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elaborazione, ricerca di grandi quantità</a:t>
            </a:r>
          </a:p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di dati.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39752" y="3861048"/>
            <a:ext cx="4787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10</a:t>
            </a:r>
            <a:r>
              <a:rPr lang="it-IT" sz="5400" baseline="30000" dirty="0" smtClean="0">
                <a:solidFill>
                  <a:srgbClr val="002060"/>
                </a:solidFill>
              </a:rPr>
              <a:t>11</a:t>
            </a:r>
            <a:r>
              <a:rPr lang="it-IT" sz="5400" dirty="0" smtClean="0">
                <a:solidFill>
                  <a:srgbClr val="002060"/>
                </a:solidFill>
                <a:sym typeface="Symbol"/>
              </a:rPr>
              <a:t></a:t>
            </a:r>
            <a:r>
              <a:rPr lang="it-IT" sz="5400" dirty="0" smtClean="0">
                <a:solidFill>
                  <a:srgbClr val="002060"/>
                </a:solidFill>
              </a:rPr>
              <a:t> 10</a:t>
            </a:r>
            <a:r>
              <a:rPr lang="it-IT" sz="5400" baseline="30000" dirty="0" smtClean="0">
                <a:solidFill>
                  <a:srgbClr val="002060"/>
                </a:solidFill>
              </a:rPr>
              <a:t>15</a:t>
            </a:r>
            <a:r>
              <a:rPr lang="it-IT" sz="5400" dirty="0" smtClean="0">
                <a:solidFill>
                  <a:srgbClr val="002060"/>
                </a:solidFill>
              </a:rPr>
              <a:t> byte</a:t>
            </a:r>
            <a:endParaRPr lang="it-IT" sz="5400" baseline="300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4869160"/>
            <a:ext cx="7176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se 1 byte è 1 granello di sabbia: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10</a:t>
            </a:r>
            <a:r>
              <a:rPr lang="it-IT" baseline="30000" dirty="0" smtClean="0">
                <a:solidFill>
                  <a:srgbClr val="002060"/>
                </a:solidFill>
              </a:rPr>
              <a:t>6</a:t>
            </a:r>
            <a:r>
              <a:rPr lang="it-IT" dirty="0" smtClean="0">
                <a:solidFill>
                  <a:srgbClr val="002060"/>
                </a:solidFill>
              </a:rPr>
              <a:t> byte = 1 megabyte = 1 pugno di sabbia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10</a:t>
            </a:r>
            <a:r>
              <a:rPr lang="it-IT" baseline="30000" dirty="0" smtClean="0">
                <a:solidFill>
                  <a:srgbClr val="002060"/>
                </a:solidFill>
              </a:rPr>
              <a:t>9</a:t>
            </a:r>
            <a:r>
              <a:rPr lang="it-IT" dirty="0" smtClean="0">
                <a:solidFill>
                  <a:srgbClr val="002060"/>
                </a:solidFill>
              </a:rPr>
              <a:t> byte = 1 gigabyte = 1 scatola piena di sabbia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10</a:t>
            </a:r>
            <a:r>
              <a:rPr lang="it-IT" baseline="30000" dirty="0" smtClean="0">
                <a:solidFill>
                  <a:srgbClr val="002060"/>
                </a:solidFill>
              </a:rPr>
              <a:t>12</a:t>
            </a:r>
            <a:r>
              <a:rPr lang="it-IT" dirty="0" smtClean="0">
                <a:solidFill>
                  <a:srgbClr val="002060"/>
                </a:solidFill>
              </a:rPr>
              <a:t> byte = 1 </a:t>
            </a:r>
            <a:r>
              <a:rPr lang="it-IT" dirty="0" err="1" smtClean="0">
                <a:solidFill>
                  <a:srgbClr val="002060"/>
                </a:solidFill>
              </a:rPr>
              <a:t>terabyte</a:t>
            </a:r>
            <a:r>
              <a:rPr lang="it-IT" dirty="0" smtClean="0">
                <a:solidFill>
                  <a:srgbClr val="002060"/>
                </a:solidFill>
              </a:rPr>
              <a:t> = 1 spiaggia grande come un campo da calcio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10</a:t>
            </a:r>
            <a:r>
              <a:rPr lang="it-IT" baseline="30000" dirty="0" smtClean="0">
                <a:solidFill>
                  <a:srgbClr val="002060"/>
                </a:solidFill>
              </a:rPr>
              <a:t>15</a:t>
            </a:r>
            <a:r>
              <a:rPr lang="it-IT" dirty="0" smtClean="0">
                <a:solidFill>
                  <a:srgbClr val="002060"/>
                </a:solidFill>
              </a:rPr>
              <a:t> byte = 1 </a:t>
            </a:r>
            <a:r>
              <a:rPr lang="it-IT" dirty="0" err="1" smtClean="0">
                <a:solidFill>
                  <a:srgbClr val="002060"/>
                </a:solidFill>
              </a:rPr>
              <a:t>petabyte</a:t>
            </a:r>
            <a:r>
              <a:rPr lang="it-IT" dirty="0" smtClean="0">
                <a:solidFill>
                  <a:srgbClr val="002060"/>
                </a:solidFill>
              </a:rPr>
              <a:t> = molti chilometri di spiaggia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5936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877772" y="1268760"/>
            <a:ext cx="2493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Volume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77772" y="2060848"/>
            <a:ext cx="2608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Velocità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77772" y="2924944"/>
            <a:ext cx="232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Varietà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77772" y="3729806"/>
            <a:ext cx="4942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Visualizzazione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77772" y="4521894"/>
            <a:ext cx="3711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Validazione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7372" y="1785590"/>
            <a:ext cx="144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002060"/>
                </a:solidFill>
              </a:rPr>
              <a:t>le «</a:t>
            </a:r>
            <a:r>
              <a:rPr lang="it-IT" sz="5400" b="1" dirty="0" err="1" smtClean="0">
                <a:solidFill>
                  <a:srgbClr val="002060"/>
                </a:solidFill>
              </a:rPr>
              <a:t>V»di</a:t>
            </a:r>
            <a:endParaRPr lang="it-IT" sz="5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5400" b="1" dirty="0" err="1" smtClean="0">
                <a:solidFill>
                  <a:srgbClr val="002060"/>
                </a:solidFill>
              </a:rPr>
              <a:t>BD</a:t>
            </a:r>
            <a:endParaRPr lang="it-IT" sz="5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us.123rf.com/400wm/400/400/scanrail/scanrail1206/scanrail120600001/13903904-cloud-computing-and-remote-data-storage-concept-blue-glossy-cloud-and-hard-disk-icon-isolated-on-w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24" y="2937718"/>
            <a:ext cx="1440160" cy="14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2 9"/>
          <p:cNvCxnSpPr>
            <a:stCxn id="14338" idx="0"/>
          </p:cNvCxnSpPr>
          <p:nvPr/>
        </p:nvCxnSpPr>
        <p:spPr>
          <a:xfrm flipV="1">
            <a:off x="2365604" y="1857598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3157692" y="351378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2941668" y="2649686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941668" y="4233862"/>
            <a:ext cx="1008112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7" idx="1"/>
          </p:cNvCxnSpPr>
          <p:nvPr/>
        </p:nvCxnSpPr>
        <p:spPr>
          <a:xfrm>
            <a:off x="2437612" y="4377878"/>
            <a:ext cx="1440160" cy="605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2060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arrotondato 35"/>
          <p:cNvSpPr/>
          <p:nvPr/>
        </p:nvSpPr>
        <p:spPr>
          <a:xfrm>
            <a:off x="3275856" y="4149080"/>
            <a:ext cx="3024336" cy="20162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107504" y="4149080"/>
            <a:ext cx="2952328" cy="16561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7048887" y="3054416"/>
            <a:ext cx="1944216" cy="23762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5220072" y="836712"/>
            <a:ext cx="3312368" cy="14401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251520" y="1124744"/>
            <a:ext cx="4320480" cy="2808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2" name="Picture 22" descr="http://www.ranklogos.com/wp-content/uploads/2012/04/DubaiBank_EN_logo_prlarg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t="10622" r="19620" b="9517"/>
          <a:stretch/>
        </p:blipFill>
        <p:spPr bwMode="auto">
          <a:xfrm>
            <a:off x="8100392" y="4293096"/>
            <a:ext cx="807868" cy="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e-powersellers.com/logos/ebaylar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144956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og.linkness.com/wp-content/uploads/2011/05/linked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03926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QQEBQUEhQUFBUUFhUVFRUXFhgWFxUUFRQYFhUaFhcYHCggGBslHhUXITEhJSkrLjEvFyAzODMsNygtLisBCgoKDg0OGxAQGzMlICU0Mi4tNiw1NzY4NzQsLzQsLDE0LzUwMC83LDcsNyw0NzAsNy4vNCwsLCwsNDQ1LCwsN//AABEIAKgBLAMBIgACEQEDEQH/xAAcAAEAAgMBAQEAAAAAAAAAAAAABwgEBQYDAgH/xABKEAABAwIBBwgECwQKAwEAAAABAAIDBBEFBgcSITFBYQgTIjI1UXGBc5GysxcjNEJScnSSobHBM1TR0hQkU2KCg5OiwuEVFmPw/8QAGgEBAQEBAQEBAAAAAAAAAAAAAAMFAgQBBv/EACsRAQACAgECBAUEAwAAAAAAAAABAwIEEQUhIkFRYRIxMkJxFFKRoRMVgf/aAAwDAQACEQMRAD8AnFERAREQEREBERAREQEREBERAREQEREBERAREQEREBERAREQEREBERAREQEREBERAREQEREBERAREQEREBERAREQEREBERAREQEREBERAREQEREBERAREQEREBERAREQFiYpicVLGZJ5Gxsbtc42HgO88F94jWMgiklkOiyNrnuPc1ouVUzLzLKbFal0jyWxA2iiv0WN2DVvcbXJQTPiufOhidaKOacfSA0B/v1rFp8/dK5wD6aZg3u0mut5DWq92RBcXJjK6kxJhdSyh9trDdr2+LDrtxW9VKsGxaWjmZNA8sewggj8j3g9yt3kbj7cRooalurnG9Jv0XtOi8eRBQZeN4xDRQumqHiONtruPedQAA2k9y5T4XcK/eT/AKcn8qws/vYzvTQ+0VWQILotxuA0wqudYIC0PEhNm6J2a/wsuDrM92HseQznZAPnBhAPhfWoVykypdNQUVExxEUEV5APnzOc46+8AWtxJXKILgZJ5a0mJtJppLub1o3Ate3Zr0TtGvaNS3dbWRwRukle1jGi7nONgBxJVNcnsZkoqmOeEkPjcDtsHDe08CNS7fPBl9/5KRkUDj/R2Ma4gXAfK5oJ0u/RvYeaCTq7Pbh0by1nOyAfODCATwuulyTy7o8Tu2nl6YFzG4Fr/IHrDiFUNZOH1skEjJInOY9hDmuBsQQgu0i0WRGPjEaCGoFgXts8DdI3U8esL2yqx5mH0ktTJrEbbhu9zzqa0cSdSD7x/KCnoIzJUytjbrIv1nW26LRrcfBR1iGfejY4iOGaUfS1MB8na1BeU2UM+IVDp6hxc5xNhfosbua0bhsWqsgsRQZ+KN7wJIJomn512vt5N1qRsAygp6+LnKaVsjd9tRbfc5p1tPiqYrd5IZTTYbUsnhcdR6bL9GRm9rgguOtXlFlBT4fDztTJzbNINBsTdx2AAazsWXhlcyohjmjN2SNa9p4OFwow5RvZ0P2ge7cg33wu4V+8n/Sk/lT4XcK/eT/pSfyqqyILU/C7hX7yf9KT+VZuDZx8OrJ2QQz6Uj7hrSx7bkC9rkWvqVSV1eaztii9MPZcgtwvKpqGxtL3uDWtF3OcbADvJOxejnWFzsCrLnezgPxCodBC4tpYiWgA2514Ni53eO4eaCVsVzy4dA4ta98xBIJYw6OrucRZ3kmFZ5sOmdove+EkgAvYdHX3uAs3zVYkQXdpqhsjQ9jmva4XDmkEEcCF6qsGabOA/DqhsUziaWQgOBN+aJ1B7e4d47lZ1jgQCDcEXB7wUGiymyxo8NLBVSiMyX0RYuJAtc2aDYa1q6HOlhk0rI2VPSkcGtux7QXHYLkWCi3lH/Laf0J9tRdgjw2phJNgJYyT3APFygt/lJlJTYdFztVII2k2G0uce5rRrK4VufGg0raMwF7aWju77bVC2cXKh+JV0kpJ5tpLIW31NjabDV3naTxXL3QXOyfx+nr4RLTSCRh221Fp7nNOtp4FbRVJzZZUPw7EInh3xUjmxzNubFjnAF1u9u3yVtWm4v3oI5z94i6HCHNaD8dKyJxG5tnPN/HQA81WSyu7VUzJWlkjWvadrXC4PiCudr8hcNeCZKSnAGsu0Q23iQg4nNBm4phRR1VVG2aScB7A4aTY2fMsPpEayvDPZkFTMonVdPE2KSJzdMMFhIx7g0kjvFwb+K7ety7wyhAidUxN0AA1jOlYAagNG4UfZyc6lFWUE9NBzrnyBoa7RAbqeDrub7AggpWM5Okxdh0zSdTKghvAGNjj+JKroVYHk3fJKr0zfdhBus/vYzvTQ+0VWNWcz+9jO9ND7RVY0HZZucgZcYkfovEUUVtOQi+twNmtG86lk5yc3EmD6D9PnoZDoh9tEtfrNnDw2HxUucn2nDcJ0htfPIT4izR+AWTn3p9PBpDa+hJE/wAOla/+78UFX11WQWRE+LzFkRDI2WMsrtjQdgA+c7hwXKqyPJ5pGtwt7x1pJ36R+oAB+ZQRfnFzXy4TG2YSiaIkNc62i5rjsuNeo991HytXnqiDsEqr7uad6pWFVVQWS5PVQXYU5p2MnkA8w135lanlIYi5tPSwC4a97pHHcdBtgD96/ktjydOzJftDvYYpMrqCKdujLGyRu2zmhwv5oKTtbcqz+QGbKkpKWMzwslqHNDpHPAdoucNbWdwF7Lc1uRGGAiSSlp2aJDtKwYLg3FzsXhiOczDKclrqphc3VosBds4gWQRfn2yIgpGxVVMwRh7jHIxos29iWuA3E7D5KHbqYM7OcmkxKjFPTiUuEjX6TmgNsAb7731qHkFrMy9QX4LS3+aHt8myOstzllkpDitOIZ9IAOD2uYQHBwBG8HVYlaDMf2LT/Wl945d6gin4CaH+1qPvN/lXCZ1ch6HCIYxFJM+eU9FrnCzWN6ziAPIKxdZUtijfI8hrWNLnE7mtFyqh5dZSOxOulqHdUnRib9GJpOgPHeeJQc+pd5P+ShmqXVsg+Lgu2PV1piNZHBrSfN3BRdg2GSVc8cEQ0pJXBjRuud54AazwCuFkxgkdBSRU8XViba+9ztrnHiTcoOezv46aLCpnNNny2hYQbEc5qcR4C6qkVOnKUrujRw8ZJD5ANH5lQWgmfMjm+gq4XVdXGJGlxZFG7qmw6TnDfrNh4FZGevN5T09MKykjEWg5rZY2CzCxxsHAbiDYeakbNTT83g1GO+IO++S79V75y6XncJrGf/Fx+7Z36IKhq0+ZjHjWYVFpm8kBMLje5Ib1Cf8ACR6lVgqbeTZXHTq4dxbHL5glv6oNfyj/AJbT+hPtqIgpd5R/y2n9CfbURBBJObvNRJikBqJJeYiJIjs3Sc8g2JsdjeO9cxl3knJhVWYJCHggPY8Cwew8NxBBuFavJWgFNQ00TdkcMbf9oUQcpSEaVG/faVvldp/RBCINldDJupM1HTyHa+GNx82AqlyuTkT2bR/Z4fdhBn4riEdNDJNK4NjjaXOJ7gPzVXsv841TicrgHOipwSGQtNrjZeQjrE92xSbyjMYdHSQU7SRz0he+29kY6p4aTmn/AAqviD7hic9wa0FzjqDWgkk8ANZW2qclKyKEzSU0rI27XOYW2ubC99e9T1mQyPip6GOqewOnqBphx16Ed+gG92rWfFbnPM4DBKq5tqYPMyNsEFUlYPk3fI6r0zfdhV9KsFybvklV6Zvu2oNzn97Gd6aH2iqyKzef3sZ3pofaKrIgtJmPFsFg4uk9srzz7OIwaW298QPhpL1zIdiwfWk9srxz8djSeki9pBV9WZ5P/ZH+fL/xVZlZnk/9kf58v/FBtc8vYlX9VnvGqqStbnl7Eq/qs941VSQWN5OnZkv2h3sMXe5WZQxYdSyVE2xg6LRte89VreJXBcnTsyX7Q72GLluUbjJdUU9KD0Y2c64bi592tPkA71oI/wAsMtarE5S6aQhl+hC02YwbhYdY8TcrQ0lJJM7QiY+Rx2NY0ucfJouvIBWxzaZHxYbRRgNBme1r5ZCOkXOF9EHcBe1uCCsmJZMVdNEJZ4JImEgBz2lus7Br3rTqyXKFkAwtgvrM7LcbA3VbkFpcx/YtP9aX3jl3q4LMf2LT/Wl945dZlDjEdFSy1Ep6MTS48TuaOJNh5oIr5QOV3NRNoIj0pRpz22tj+a3/ABHX4BQEthlBi8lbUy1Epu+VxceA3AcALDyWVkdgRr62KnBDQ83e4mwbG0XcbngLDiQgl7k+5I6LHYhKNb7xwAjYzVpvHidQ8CpqWLh1PHDEyKINDI2hjGjc1osFlIK/8pN39bpR/wDF/vP+lDoU18pWlPOUcm7RkZ5gtcoUCC4Gbvsmh+zQ+7Czcqx/UKr0E3u3LVZrZtPB6I3vaFrfu9G34LOy4qObw2rd3QSbeLSP1QU5UscnGUjEJxudTn8HtUTKY+TbATV1T7ahC1t+Ln3/AEQeXKP+W0/oT7aiNm0KXOUf8tp/Qn21EbNoQXaof2Uf1G+yFC/KU6tH4yfkFNFD+yZ9RvshQvylOrR+Mn5BBBauTkT2bR/Z4fdhU2VyciezaP7PD7sIId5So+Po/Ry+21QyFYvlC4E6ehjqGN0jTvOnwieLE+TgxV0sgtnmmxFk+D0mgb83GInjeHx9EgjyXGcoTKZjKZlEwgvlc2SQbdFjDdt+4lwHqUJYPlDVUekKaeWEO6wY8gEjYSNl15RMnrqgNGnNPM6wuS573HvJQYCmvk4401slRSuNnPAlZ/e0QGvHjbRPrUO4jQvp5XxStLXxuLHA7nA2K6jNZhFTUYnA6mBHMvbJJJsayMHpXPEEi3FBNefzsZ3pofaKrGrOZ/Oxnemh9oqsaC02ZDsWD60ntleOfjsaT0kXtL2zIdiwfWk9srxz8djSeki9pBV9WZ5P/ZH+fL/xVZlZnk/9kf58v/FBtc8vYlX9VnvGqqStbnl7Eq/BnvWqqRQWN5OvZkv2h3sMUd5/7/8AmDf+xht4dL9bqROTp2bL9od7DFz3KNwE6cFY0dEjmZD3OF3M8raQQQpG6xB7ldHAMQZU0sM0ZBbJGxwtr2tGpUtW3wvKispYzHBUzRMJJ0WPIFztsNyCSeUJlMyeeKkicHcxpPkI3SOFg3xA/NQ+FscHwievn5uFrpZHaTjv2AucXHyOs71r3tLSQQQRqIOogjaCgsRyeMYbJQy01+nDIXW745LWI8wQtPyj8aeP6PSNuGOBmfr6xB0WA+Gs+a57MFhNQ/ERURgtgja9sz9gdpDUzib2d/hWdykPltN6A+8KCIF9MeRsJHgbLMw7CJ6l1oYpJD/daSPXsXSMzXYqRf8Aobx4ujBPlpIOeoMdqIHB0U8rHDYWvP8AFStm6zxTmeKmrRzrZHNjbMNT2ucQG6Q+drI7lGuK5IVtJ+3ppWDv0dIettwsfJYf1+l+0Qe9agsFn+wgz4WJWgk08gebfQcNF5PAXCrSrsYnQsqIZIZACyRjmOB16nCxVQsscnJcNq5KeUHokljtz4yei4eW3jdBOnJ/x9s2HmmLhzlO42bvMTzpNI79ekFlZ9sfZT4Y6C45ypIYG316AOk91u7UB5quGG4lLTSCSCR8TxscxxabHaLjcv3FMUmqpOcnlfK+1tJ7i42G4X2DggxFY7k94OYcPfO4WNRJdtxboR3aD4E3UFZI5OS4lVx08Q1uN3O3MjHWcfAfjZW+wnD2UsEcMQsyJgY0cAP/AMUEC8o/5bT+hPtqI49oUuco/wCW0/oT7aiNm0ILtUP7Jn1G+yFC/KU6tH4yfkFNFD+yZ9RvshQvylOrR+Mn5BBBauTkT2bR/Z4fdhU2VyciezaP7PD7sINrU07ZGOY9ocx4LXNIuHNIsQR3KEcq8xbjI59BK0MNzzUl7tPc1w2jxU5ogrbRZjq95s90MY7y4u/BqlzIDNxT4SNMfG1BFjK4DogjWGD5o/ErtkQRfnQzWf8Ak5m1FO9kUx0Wy6Q6L2i9nahfSGziAuyyNyWhwumbBAOL3nrSP3ud/Dct8tVlBVyQxB8QBsRpfVU7bIrwnOflDuvCc8oxjza3OJkwcUoXUzXiNxcx4cRcXYb2NlEvwBVP71D9x6mnB8ejqBbqv+id/h3rbr5Tdhbj8WE8wWV5V5fDlHEufyCydOG0EVM54e5mkS4CwJc4nVw1r5y/yaOJ0MlMHhjnFrmuOsBzTfWO5dGiq4V++AKp/eofuPUs5uclnYVQtp3vEjtN73OAsLuOwA8AF1CINHltgJxCgmpg/QMrQA61wC1wcLjuuFDXwBVP71D9x6sCiDkc2eSDsJozC+QSOdI6Qlos3WAABfXsC6HGMLiq4HwzsD45BZwP5juI3FZqIK/5Q5iZ2PcaSZkjNzZOi8eY1FYWGZjK15HOyRRNvr1lxtwAVjUQczkRkTT4TEWwjSe+3OSutpvtu4N4Lh8tczQrK4T08jYY5XaU7baw75zowNVz3HfrUvIg1+BYPDRQMggYGRsFgBtJ3lx3k960mVeQNLidRDNUh55kFugHWa8E3Adv1H811a0WUeLuhsyNpL3C97XAGz1qN92NOE55fJSqrK3L4cWfR0cNLGGRMjhYNgaAwfgvo4nF/aM9YXBTU9TMbubI6/eDb1LwlwyVou6NwHfZYmfWLefDX292th0uv5ZWd/ZI8dVHJqDmuvuuD+C5XFM2dBPVRVIj5qSORsh5qzGvLTcaTRq2gG416lzTHlpu0kHvGpSlSP0o2k7S0E+pe3p3UJ2uYnHiYeTe0v0/ExPMS9lzeW2RdPisIZOLPbfm5W202E7bHeNWzYukRajwK2YzmRr4nfEmOdtzYhwYQN1w7f4L8wbMjXyu+P5uBt9ZLg824Bv6qyiIObyKyLpsKiLIBd7rc5K7rvI/IcBqXSIiCNc6WbWTF5oZYpmRmNjmODwTe5BBFvNcXFmCqNIaVVFa4vZrr2vrtfep+RB8QR6LWt26IA9QsuFzqZBPxhkIjlbG6Jzr6QJBa4cN97LvUQV++AKp/eofuPU6YLQf0amhhB0uajZHpd+g0C/4LNRAREQEREBfLm3FivpEHD5RYCYiZIh0NpA2sPDgvnCsqHx2bL029/zh/Fdw5t1yWP5NbZIBxLP5f4LA29K3Xym7Wn8w2Nbbrux/xbH/ACXRUGJxzi7HA943jxCzLqKWuLHaiWkeRC3dBlTLHqfaQcdR9aa/W8Z8N0cT6w+39IyjvVPLvEWko8poJNpLD3OW3jma7qkHwN1s1bFVsc4ZRLKspsrnjOOHoi/EurJv1ERARfl1+oCL8uvOWdres4DxNl8mYjvL7ETPyeq+S0dy0lblPCzqkvP93Z5lc9iGU8smpvxY4bfWs7Y6pr1dueZ9ntp6ffZ5cR7uvxDFooB03a/ojWT5L7w6uZUR6bL2uQQeHeo9oKCSpfZtz9Jx2DxK7qmpW0lO4A6mguJ7zZR0926/Kc5x4wiFNrUqpxjCMuc5cHXM0p3tbvkcB96yk2JtmgdwAUfZOU5mqmk7iXu/T8VIYUuiV9s7PWVerZ98K/SH6iIt1kCIiAiIgIiICIiAiIgIiICIiAiIgL8sv1EGnxjAI59fVf8ASG/xG9cZiWEywHptuPpDWP8ApSWvl7ARYgEdxWXudLqv8Udsnv1eoWU9p7widekU7mdVzm+Bsu2xDJaKS5Z8W7hsv4Lna3JuePY3THe3+C/P3dN2aJ545j1huVb9F0cTPHtL4p8oqhnz7jiAVnx5XyDrMafMhc9JEWmzmkHiLL4Ucd3Zr7RnKmWnr595xh1jcse+P1Fev/uLP7N3rC45FaOrbUfd/SU9M15+3+3Wvyy7o/WVjS5YSHYxo87rm0XOXU9rL73UdO1o+1tZ8oah/wA+w4AD8VrpZnP1ucXeJuvamw6WTqMceNrD1rd0OSL3a5XBvAaz61zjTtbM+c/l9yt1tf0j8Oca25sNZ7gugwnJd8lnS9Bvd84/wXUYfhEUA6DRf6R1n/pZ4WzqdExx8V08+0MvZ6tll4ao493hSUjYmhrAAAtRljVaFPo31vIHkNZW/WDXYYyZ7HP16F7DcfFauzTllRNdfbnszaLIxtjPPvx3a7JLDTFFpuFnSa/Bu5b9fgC/VTXoxprivHyc3WzbnOeXmIiKyQiIgIiICIiAiIgIiICIiAiIgIiICIiAiIg/EX6iDylp2u6zQfEBYEuA07tsbfEaltEUs6K8/qxiVMbc8fpmYaJ+SsB+kPAr5/8AU4P7/rW/RQ/1+t+yFf1l/wC+WljyZpxtaT4lZsGFws6sbR5LNRUw1KcPpwj+HGWxbl9WUvlrQNmpftl+ovRwi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50" name="Picture 10" descr="http://cdn.blogosfere.it/sardegna/images/Amazon-logo-apre-caglia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1512168" cy="8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androidiani.com/wp-content/uploads/2013/05/googl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5" b="15064"/>
          <a:stretch/>
        </p:blipFill>
        <p:spPr bwMode="auto">
          <a:xfrm>
            <a:off x="395536" y="3140968"/>
            <a:ext cx="1801964" cy="5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promozionealbergo.com/wp-content/uploads/2012/08/expedia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936104" cy="6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resources.troux.com/Portals/44608/images/Fidelity%20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1800200" cy="4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blogfinanza.com/wp-content/uploads/2013/05/unicredit-bank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14060" r="11949" b="12653"/>
          <a:stretch/>
        </p:blipFill>
        <p:spPr bwMode="auto">
          <a:xfrm>
            <a:off x="7780795" y="3236654"/>
            <a:ext cx="985423" cy="9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www.ticinofinanza.ch/img/imgArticoli/Bank_of_China-logo-6A5C04B2BE-seeklogo_com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03" y="4206544"/>
            <a:ext cx="82488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logonoid.com/images/nyse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1584176" cy="5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http://findlogo.net/images/B/borsa%20italiana%20logo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28451" r="8863" b="29332"/>
          <a:stretch/>
        </p:blipFill>
        <p:spPr bwMode="auto">
          <a:xfrm>
            <a:off x="5292080" y="1340768"/>
            <a:ext cx="1088163" cy="5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http://1.bp.blogspot.com/_CgiX5B3bQoY/TJERpCCtF0I/AAAAAAAAEy4/kDF3BLoazks/s320/Esselunga+Logo.gif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3" b="26537"/>
          <a:stretch/>
        </p:blipFill>
        <p:spPr bwMode="auto">
          <a:xfrm>
            <a:off x="611560" y="4293096"/>
            <a:ext cx="1616968" cy="6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0" descr="data:image/jpeg;base64,/9j/4AAQSkZJRgABAQAAAQABAAD/2wCEAAkGBxQHBhUUBxMUFhQXGB4YGBYYGRcYGRkaFRQXGRUVGhcaHCggHB0lGxQVIjEhJykrLi8uHh8/ODMtOCgwLjcBCgoKDg0OGxAQGywkICQ3LzQsLywsLCwsLC0sLCwsLDc3LCwsLCwsLCwsLCwsLy8sLCwsLy8vLC0sLCwsLC00LP/AABEIAMUBAAMBEQACEQEDEQH/xAAcAAEAAgMBAQEAAAAAAAAAAAAABgcBBQgEAwL/xABBEAACAQEEBgcDCwMDBQAAAAAAAQIDBAUGEQcSITFBURMiMmFxgZEUobEVI0JSYnKSorLB0XOCgzbC8CUzNEOz/8QAGwEBAAIDAQEAAAAAAAAAAAAAAAQFAgMGAQf/xAA5EQEAAgECAwQHBgQHAQAAAAAAAQMCBBESMUEFIVFhEyJxgZGxwQYyQqHh8BQzUtEVIyRDYnLxNP/aAAwDAQACEQMRAD8AvEAAAAAAAAAAAAAAAAAAAAAAAAAAAAAAAAAAAAAAAAAAAAAAAAAAAAAAAAAAAAAAAAAAAAAAAAAAAAAAAAAAAAAAAAAAAAAAAAAAAAAAAAAAAAAAAAAAAAAAAAAAAAAAAAAAAAAAAAAAAAAAAAAAAAAAAAAAAAAAAAAAAAAeW8bxpXZZnUvGpCnBfSm1Fe8yxwyynbGN3kzEc0Otmlm7rPLKjKrU74U5Jes9Ul46C6ecbe9qm/CHxo6X7BOXzirx73Tz/S2z2ez7vL4kX4JRcWKbJf6/6VXhN/V2xmv7JJS88iNZRZX96GzHPHLk3JqZAAAAAAAAAAAAAAAAAAAAAAAAAA1t/wB90rhsDqW190YrtTlwjFfvwNdtuNeO8pei0Vurt9HXHtnpENBgqFa+LVK33s8tdOFCms9WFPPrSS73FbeO/c0aNPGWc+ly9y07Wyp02EaKjp35z1mf035dOXimJLUABHccYrp4TujpKq1qknq0qeeWtLi3yit7f8m/T0TdltHLqwzzjGN3O9+33Xv+3Ore1RzlwW6MU/owjuiv+PMv66sa42xhByynKd5a42PADMJOnUUqbaknmmtjTW5prczwW/oz0kytFojZcRzzlLZSrPe23kqdR83nslx47dpVavRREcdfvhKqt37sltlWkPzUjrU2ovJtb+XeIFYYHxzUsN7zu/Fs26kKjp068tms1JpRm+/Y4y45ruLLUaWMsItqju8GjCzaeHJaJWt4AAAAAAAAAAAAAAAAAAAGqxFf1LD9gdS2PNvZCC7U3yXdzfA1W24147ym6HQW6yzgr989IhVl3Rq48xUvlB9VLWklmowpprqR722lnv3vgVuHFqLPW/cO1vmrsjRT6LnyjxnLxn2fouanBU6aVNJJLJJbkluRbx3Pn2WU5TvPN+g8YnJQg3N5JbW+5Acz48xI8T4inVT+aj1KS5Qi3lLxl2n4rkdFpqfRVxHXqgWZ8WSOkhgAAAADpTRvfMr9wfRqWl51FnTm+bpycdbzST8zntXXFdsxHJOry4sYlJyM2KT053F7PelO1Ul1aq6Of34LOL845r+0uOzrd8Zwnoi6jHv3e7RhpG2wsmIZco0q0n6U6jfopeT5mGs0fPOv3w9qt6St4qkkAAAAAAAAAAAAAAAAANPibENLD1h17S85PsU0+tJ/sub4Gq67GuN5T+z+z7dZZw4cus9I/XwhSl83tVvq3urb5ZyexJdmK4RiuCKayzLOd8n0TSaSrS1xXVHd+cz4ytPRlc/yfcHSVV16z1+9QWymvTrf3Fno6+HDfrLivtDrPTan0ccsO739f7e5MCWoQCE6Xb6d04PnGi8p130UeeT21H+BNeaJmhr47YmeUd7Vdlti56L5CAAACVaPcHyxZerVRuNCnk6s1vee6nF/We3bwXkRdVqIpx855NldfHK6LNo7u2zU8o2SEu+blN+smyonWXT+JKirCOjf3ZdtK6bIqd20406abajFZLNvNv1NGeeWc75TvLOIiOT1GL1E9Kd3fKOBrQo9qCVVf45KT9YqS8yVo8+G7H4fFrtjfCXOG9HQIK3NF+kXLVsmIZ/Zo1pPyVOb+En4MqtZo/x1++Emq3pK3yqSQAAAAAAAAAAAAAADR4qxLTw7Ytat1qkuxTz2yfN8ori/3NN12NUbzzWPZvZtmts4ce7GOc+H6+Slr2vOpe9udW3y1pP0S4RiuCRT555ZzxZPoem01emriuuNoj8/OfN+bqsLvO86dGH/ALJqPgm+s/JZsYY8WUY+LLU3xRTlbP4Ymf7fm6Fp01SpqNNZJLJLklsSL6I2fKsspymZnnL9B4AUdp0vL2jENGhHdSp6z+9Ve78MI+pc9nYbYTl4/RE1E98QrUsWgAAAOhtD9gVjwNSkl1qspVJd+c3GP5YxKHXZ8V0x4JtMbYJqQ20AAeO+qXT3PWi/pU5r1g0Z4TtlEvJ5OT4POC8Dp5VzLWa2gW5ow0jaurZMRT+zSrSfkqdR/CT8GVWs0f46/fCTVb0lb5VJIAAAAAAAAAAAAGhxZianh2x5zylVl2Kee1/afKK5mi6+Ko81n2Z2ZZrbNo7sY5z++qlrzvCpeltlVt0tacvRLhGK4JciozznOd8n0PT6evT1xXXG0R+/i8pg3JfotsntGKdaS2U6cpeDbUF7pSJejx3s38FD9o7eDR8P9UxHu5/SFxFs4EAAcxY8t/yljK1T4dLKC8KT6NeXUz8zo9Nhw1Yx5fPvQLJ3yloTewAAADo3RTaVacBWfU+ipQa5ONSS+GT8zn9bjtdknUzvhCXEVsAAGsxPa1YMO2ipVeSjSm/yPJeuRsqxnLOIjxY5TtEy5WisonTK9kA9q2gW3ov0i6jjZMQT2dmjWk/SnNv3Sfgyq1mj/wBzD3wk1W9JXAVSSAAAAAAAAAAEexfimnh2ycJVpLqU/wDdLlFe/gaL74qjzWvZfZdmtz8MI5z9I8/kpe8LdUvK2Sq22TlOTzb+CS4JcEU+ec5TvL6FRRXRXFdcbRH7+LzmLaAWVoeofN2iffCHopP/AHFjoI+9LkPtTn31Ye2flH0WOWDkgD52mr0FmlKW6MW/RZnsRvOw5KqVXXquc98m5Pxk838TqIjaNlbL8noAAAE+0UYyjh28JUbyeVnrNPW4U6mxKT+y1km+GS7yDrdNNuPFjzj84bqbOGdpX5GSlHOLzT3Mo0xkABTGmDGsLfH2K6pKUFLOtNbnKLzjST45NZt80uTLfQ6acf8AMy9yLdZv6sKrLNHAABrNbQLb0XaRdRwsmIJ7NkaNaT8lTm/cpeTKrWaP/cr98JNVvSVwFUkgAAAAAAAEaxliyGHbNlTylXkupDgvtzy3Lu4+8j6jURVHmt+yuyc9bnvPdhHOfpHn8lM221zt9rlUtcnKcnm2/h3JcEVGWU5TvL6DVVhThFdcbRHJ8TFsAAFr6IoZXBVfOs/dSp/yy00P3J9riPtPl/qcI/4/WU6JrmgDT4wq9BhO1yW9Werl49HLI20RvbjHnDHOdsZcuLYjpVcB6AAAACTYbx3bcOUlCw1FKmt1KqnOC2/RyalHwTyI1ulqtneY7/JsxtyxSqOmm0avWstHP7817siN/huH9Utn8RPgjuINI9uvyk4VJxpU3vjRTjmuTk25PyaRvq0dVc77bz5teV2WSIpZLYS2sAAAAB7VtAtjRfpE6FxsmIJ9XZGjWk93BU5vluSl5Mq9Zo9/Xw98JNVvSVxlSkgAAAAAYe7qghz9ftKrRvmqr0z6XWbk3xzexr7OWWXcUVkZRnPFzfU9HlVlp8Jp+7t3fvx8fN4DWkgAABbWiT/TlT+tL/50y10P8ufb/Zwv2m/+vH/rHzlNyY50A0OPf9F2z+hP9DN+m/nY+2GFn3JcxHRoAAAAAAAAAAAAAAAAAPdtA6U0b0rRRwdQV9Z9Jk8lLPWVPP5uMs+Kjl5ZcTndXOE2zwck+vfhjdJyOzAAAAAA0OLMM08R2PKfVqx7FTl9l84vkaL6ItjzWfZnadmis3jvxnnH76qVvK76l122VK3R1Zx3rg1wknxT5lPnhOE7S+h6fUV6iuLK53if38XmMW4AAWtohnncVZcqzfrSp/wy00M+pPtcR9qMf9ThP/H6ynZNc0AajF9LpsJ2uMd7s9VLx6KWRtona3GfOGOcb4y5bW46VXAegAAAezeBNMMaM7Zf1FVKiVCk9qlUT1pLnGnvy73l3ZkO7W11ztzny/u24U5Zd/JLFoTWrttrz/pLL9ZF/wATn+n82z+HjxR3EWim2XTRc7C42iCWbUE1UX+N563k2+4kVa+vOdsu75MMqMo5IE1k9pNaWD0AAAABcei7R30Gra8QQ6+yVKjJdnlUmvrco8OO3dU6zWb/AOXh75SaqvxZLYKtJAAAAAAAANHirDVPEdi1avVqR/7dTLbF8nzi+KNN1MWxtPNZdm9pWaKzix78Z5x4/qpW9btqXRbpUrdHVkvSS4Si+KZT54Thlw5Poem1Nepriyud4n8vKfN5DBvALI0PWj/yKf3J/qi/gix0E/ehyP2pr/lZ+2PlKySwciAfK1Uunssoy3Si4+qyPYnadyXJc6ToVHGe+LcX4xeT+B1ETv3q2X5PQAAALH0O4SjfFvlarxipUaLyhFrZKrsefeorhxbXIr9fqODHgx5z8m+jDfvlehSpYAAqDTLg6NKk7fd0ctqVeK3PWaUavjm0n4p8y10GomZ9Fl7ka6v8UKjLVGAAAC5NGOjj2ZwteIY9ftUqMl2OVSa+txUeHHbuqNXrN/Ur98pNVP4slrlYkgAAAAAAAAABp8T4ep4hsGpaNk1thUS2xf7p8UabqcbcdpT+z+0LNFZx4d8dY6T+vhKlL5uqpctvdK3RyktqfCUeEovkU9leWGXDk+iaTV16qqLK57vzifCXhMElLNGFr9mxXGMnsqQlDz2TX6GStHltbt4qP7Q0+k0UzH4Zifp9Vylu+fgADmDHFh+TcYWqnw6aUl92o+kivJTy8jo9PnxVYz5fLuQLI2ylozewAAADo/RVZ1Z8BWbo/pRlN97lUk3/AB5HP6yd7sk6qPUhLCK2AADXYksytmH7RTqbpUpr8jNlWXDnEx4vMo3iXKkXnFHTK5kABcui/R17Lq2vEEPnN9KjJdjlUmvrclw8d1RrNZv6mHLrKTVVt62S1isSQAAAAAAAAAAAANViO4aWILA6drWTW2E12oPmu7muJqtqxsx2lN0Gvt0dvHhy6x0mFJ37c1W47e6VuW3fGS7M48JR/jgU9leVeW0vouj1lWrq9JXPtjrE+Dz3fbHd9vp1aW+nJSXfqvNrzWaMccuHKMvBtvpi6vKueWUTHxdC2esrRQjOk84ySafc1mi+id43h8qzwnDKccucPoesQCjNOd2+zYkpVo7q1PJ/epNJv8M4ehc9nZ71zj4fVE1Ed+6tyxaAAAA6D0OXgrZginBPrUZSpyXLObnH8s16FDr8OG6Z8U2md8E4IbaAAPDftVULkrylujSm/SDM643ziHmXJyjDZBHTq5lvJbQLl0X6OvZdW14gh199KjJdjlUmvrclw47d1RrNZv6mHLrKTVVt62S1isSQAAAAAAAAAAAAAADWX/clK/rA6dtXfGS7UHwkn+3E121Y2Y7SmaLW26S30lc+2OkwpO/7kq3Db3Ttq74yXZmua/dcCmtqyry2l9E0Wtq1dXpK/fHWJWVotvf225HRqvr0Xku+Es3D02x8kWOjs4sOHwch9o9H6LUemjln845/HmmpMc8AQvS3cvyxg+cqKzqUH0sfCOyovwOT8kS9FbwWxvynuarsd8XPBfoQAAASLBGLKmEr06SitenPJVae7WSexp8JLbk+9kfUaeLsdp59GdefBK6rNpMu2vZlKVp1G1thKE9ZdzSi/dmU86K6J24UqLsPFIblvijflhVW65qdNtrPJrbF5NZNJmiyvKueHKO9sxyiY3h7jB6iGle8Pk/AtfV7VTVpL/JJKX5NdkrRYcV0eXe12zthLnPcdAgLk0X6OvZnG14gh199KjL6HKpNfW5Lhx27qjWazf1MOXWUqqrb1slrlYkgAAAAAAAAAAAAAAAABrr9ualflgdK3LNb1JdqMuEovma7K8bMdskrR6y3SWxZXPtjpMeEqpp0q2AcUQlaVnB5rWW6pTbWtl9pZJ5c0uG0rIjLT2d//sO4yzp7X0c44d0+E/hy6e6eW/guOhWjaKEZ0GnGSTTW5prNMtomJjeHz/PDLDKcco2mOb6HrFiUVKOUtqe9Ac1aQcMvC+IZQivmZ5zovhqt7YeMW8vDV5nQ6W/0te/WOf780G3DhyRoktYAAAZSzewDpbR3csrhwjRpWlZVMnOa5SqSctXyTS8jndVbFls5RyT68eHGISQjs1Iacb89rvmnZaL6tFa8/wCpUWxeKh+ouezqtsJznr8kS/Lv2bvRfo79j1bXf8fnO1SpP6GzZOa+vyXDx3adZrOL1MOXWWdVW3rStQrEgAAAAAAAAAAAAAAAAAAADw3zdVK+bA6VujnF7nxi+Eovg0YWV4547ZJOl1dulsiyudp+flKPYOoV7htkrHb1KdJJzoVkurln1qb5PN55ePDI0URnXPo8uXSVp2rZRq641dU7Zcs8eu/SfOOnw80vJSiANPirDlHE91Ojb13wmu1CXCUf3XFG2m7KrLixY5YxlG0ueMU4VtGF7W43jB6jfUqxT6Oa4beD+y9vxL6m/C2N8fghZ4TjzaM3sAD6UKMrTXULNGU5y2KMU5Sb5KK2s8mYiN5Fz6NtG3yZONpxDFOssnTpZ5qm1ulLLY58luXjuqNXreP1K+XWfFKqp275WgVqQ/NWTjTbgs2k8lzeWxCBW+BsBzd6zt+K4r2idSVSFJtSVNybetLLY5LPJLcklxyysNRqo4Yqq5ePi0YVd/Fksor28AAAAAAAAAAAAAAAAAAAAAAAAAAD52ihG00XG0xjKL3xkk0/FPYexMxO8CI2/Rhdtsq6yoOm+PRznFfhz1V5JErHXXYxtvv7WuacJ6PPT0TXbCXXp1ZLk6s0vytP3mX8fd4x8HkU4JPc+H7NckMrqoU6fNxXWfjJ7X5sjWW52fendnjjGPJszWyAAAAAAAAAAAAAAAAAAAAAAAAAAAAAAAAAAAAAAAAAAAAAAAAAAAADEdwGQAAAAAAAAAAAAAAAAAAAAAAAAAAAAAAAAAAAMRlrRzjtT4gZAAAAAAAAAAAAAAAAAAAAAAAAAAAAAAAAAABiUtWOctiXEDIAAAAAAA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32" descr="data:image/jpeg;base64,/9j/4AAQSkZJRgABAQAAAQABAAD/2wCEAAkGBxQHBhUUBxMUFhQXGB4YGBYYGRcYGRkaFRQXGRUVGhcaHCggHB0lGxQVIjEhJykrLi8uHh8/ODMtOCgwLjcBCgoKDg0OGxAQGywkICQ3LzQsLywsLCwsLC0sLCwsLDc3LCwsLCwsLCwsLCwsLy8sLCwsLy8vLC0sLCwsLC00LP/AABEIAMUBAAMBEQACEQEDEQH/xAAcAAEAAgMBAQEAAAAAAAAAAAAABgcBBQgEAwL/xABBEAACAQEEBgcDCwMDBQAAAAAAAQIDBAUGEQcSITFBURMiMmFxgZEUobEVI0JSYnKSorLB0XOCgzbC8CUzNEOz/8QAGwEBAAIDAQEAAAAAAAAAAAAAAAQFAgMGAQf/xAA5EQEAAgECAwQHBgQHAQAAAAAAAQMCBBESMUEFIVFhEyJxgZGxwQYyQqHh8BQzUtEVIyRDYnLxNP/aAAwDAQACEQMRAD8AvEAAAAAAAAAAAAAAAAAAAAAAAAAAAAAAAAAAAAAAAAAAAAAAAAAAAAAAAAAAAAAAAAAAAAAAAAAAAAAAAAAAAAAAAAAAAAAAAAAAAAAAAAAAAAAAAAAAAAAAAAAAAAAAAAAAAAAAAAAAAAAAAAAAAAAAAAAAAAAAAAAAAAAeW8bxpXZZnUvGpCnBfSm1Fe8yxwyynbGN3kzEc0Otmlm7rPLKjKrU74U5Jes9Ul46C6ecbe9qm/CHxo6X7BOXzirx73Tz/S2z2ez7vL4kX4JRcWKbJf6/6VXhN/V2xmv7JJS88iNZRZX96GzHPHLk3JqZAAAAAAAAAAAAAAAAAAAAAAAAAA1t/wB90rhsDqW190YrtTlwjFfvwNdtuNeO8pei0Vurt9HXHtnpENBgqFa+LVK33s8tdOFCms9WFPPrSS73FbeO/c0aNPGWc+ly9y07Wyp02EaKjp35z1mf035dOXimJLUABHccYrp4TujpKq1qknq0qeeWtLi3yit7f8m/T0TdltHLqwzzjGN3O9+33Xv+3Ore1RzlwW6MU/owjuiv+PMv66sa42xhByynKd5a42PADMJOnUUqbaknmmtjTW5prczwW/oz0kytFojZcRzzlLZSrPe23kqdR83nslx47dpVavRREcdfvhKqt37sltlWkPzUjrU2ovJtb+XeIFYYHxzUsN7zu/Fs26kKjp068tms1JpRm+/Y4y45ruLLUaWMsItqju8GjCzaeHJaJWt4AAAAAAAAAAAAAAAAAAAGqxFf1LD9gdS2PNvZCC7U3yXdzfA1W24147ym6HQW6yzgr989IhVl3Rq48xUvlB9VLWklmowpprqR722lnv3vgVuHFqLPW/cO1vmrsjRT6LnyjxnLxn2fouanBU6aVNJJLJJbkluRbx3Pn2WU5TvPN+g8YnJQg3N5JbW+5Acz48xI8T4inVT+aj1KS5Qi3lLxl2n4rkdFpqfRVxHXqgWZ8WSOkhgAAAADpTRvfMr9wfRqWl51FnTm+bpycdbzST8zntXXFdsxHJOry4sYlJyM2KT053F7PelO1Ul1aq6Of34LOL845r+0uOzrd8Zwnoi6jHv3e7RhpG2wsmIZco0q0n6U6jfopeT5mGs0fPOv3w9qt6St4qkkAAAAAAAAAAAAAAAAANPibENLD1h17S85PsU0+tJ/sub4Gq67GuN5T+z+z7dZZw4cus9I/XwhSl83tVvq3urb5ZyexJdmK4RiuCKayzLOd8n0TSaSrS1xXVHd+cz4ytPRlc/yfcHSVV16z1+9QWymvTrf3Fno6+HDfrLivtDrPTan0ccsO739f7e5MCWoQCE6Xb6d04PnGi8p130UeeT21H+BNeaJmhr47YmeUd7Vdlti56L5CAAACVaPcHyxZerVRuNCnk6s1vee6nF/We3bwXkRdVqIpx855NldfHK6LNo7u2zU8o2SEu+blN+smyonWXT+JKirCOjf3ZdtK6bIqd20406abajFZLNvNv1NGeeWc75TvLOIiOT1GL1E9Kd3fKOBrQo9qCVVf45KT9YqS8yVo8+G7H4fFrtjfCXOG9HQIK3NF+kXLVsmIZ/Zo1pPyVOb+En4MqtZo/x1++Emq3pK3yqSQAAAAAAAAAAAAAADR4qxLTw7Ytat1qkuxTz2yfN8ori/3NN12NUbzzWPZvZtmts4ce7GOc+H6+Slr2vOpe9udW3y1pP0S4RiuCRT555ZzxZPoem01emriuuNoj8/OfN+bqsLvO86dGH/ALJqPgm+s/JZsYY8WUY+LLU3xRTlbP4Ymf7fm6Fp01SpqNNZJLJLklsSL6I2fKsspymZnnL9B4AUdp0vL2jENGhHdSp6z+9Ve78MI+pc9nYbYTl4/RE1E98QrUsWgAAAOhtD9gVjwNSkl1qspVJd+c3GP5YxKHXZ8V0x4JtMbYJqQ20AAeO+qXT3PWi/pU5r1g0Z4TtlEvJ5OT4POC8Dp5VzLWa2gW5ow0jaurZMRT+zSrSfkqdR/CT8GVWs0f46/fCTVb0lb5VJIAAAAAAAAAAAAGhxZianh2x5zylVl2Kee1/afKK5mi6+Ko81n2Z2ZZrbNo7sY5z++qlrzvCpeltlVt0tacvRLhGK4JciozznOd8n0PT6evT1xXXG0R+/i8pg3JfotsntGKdaS2U6cpeDbUF7pSJejx3s38FD9o7eDR8P9UxHu5/SFxFs4EAAcxY8t/yljK1T4dLKC8KT6NeXUz8zo9Nhw1Yx5fPvQLJ3yloTewAAADo3RTaVacBWfU+ipQa5ONSS+GT8zn9bjtdknUzvhCXEVsAAGsxPa1YMO2ipVeSjSm/yPJeuRsqxnLOIjxY5TtEy5WisonTK9kA9q2gW3ov0i6jjZMQT2dmjWk/SnNv3Sfgyq1mj/wBzD3wk1W9JXAVSSAAAAAAAAAAEexfimnh2ycJVpLqU/wDdLlFe/gaL74qjzWvZfZdmtz8MI5z9I8/kpe8LdUvK2Sq22TlOTzb+CS4JcEU+ec5TvL6FRRXRXFdcbRH7+LzmLaAWVoeofN2iffCHopP/AHFjoI+9LkPtTn31Ye2flH0WOWDkgD52mr0FmlKW6MW/RZnsRvOw5KqVXXquc98m5Pxk838TqIjaNlbL8noAAAE+0UYyjh28JUbyeVnrNPW4U6mxKT+y1km+GS7yDrdNNuPFjzj84bqbOGdpX5GSlHOLzT3Mo0xkABTGmDGsLfH2K6pKUFLOtNbnKLzjST45NZt80uTLfQ6acf8AMy9yLdZv6sKrLNHAABrNbQLb0XaRdRwsmIJ7NkaNaT8lTm/cpeTKrWaP/cr98JNVvSVwFUkgAAAAAAAEaxliyGHbNlTylXkupDgvtzy3Lu4+8j6jURVHmt+yuyc9bnvPdhHOfpHn8lM221zt9rlUtcnKcnm2/h3JcEVGWU5TvL6DVVhThFdcbRHJ8TFsAAFr6IoZXBVfOs/dSp/yy00P3J9riPtPl/qcI/4/WU6JrmgDT4wq9BhO1yW9Werl49HLI20RvbjHnDHOdsZcuLYjpVcB6AAAACTYbx3bcOUlCw1FKmt1KqnOC2/RyalHwTyI1ulqtneY7/JsxtyxSqOmm0avWstHP7817siN/huH9Utn8RPgjuINI9uvyk4VJxpU3vjRTjmuTk25PyaRvq0dVc77bz5teV2WSIpZLYS2sAAAAB7VtAtjRfpE6FxsmIJ9XZGjWk93BU5vluSl5Mq9Zo9/Xw98JNVvSVxlSkgAAAAAYe7qghz9ftKrRvmqr0z6XWbk3xzexr7OWWXcUVkZRnPFzfU9HlVlp8Jp+7t3fvx8fN4DWkgAABbWiT/TlT+tL/50y10P8ufb/Zwv2m/+vH/rHzlNyY50A0OPf9F2z+hP9DN+m/nY+2GFn3JcxHRoAAAAAAAAAAAAAAAAAPdtA6U0b0rRRwdQV9Z9Jk8lLPWVPP5uMs+Kjl5ZcTndXOE2zwck+vfhjdJyOzAAAAAA0OLMM08R2PKfVqx7FTl9l84vkaL6ItjzWfZnadmis3jvxnnH76qVvK76l122VK3R1Zx3rg1wknxT5lPnhOE7S+h6fUV6iuLK53if38XmMW4AAWtohnncVZcqzfrSp/wy00M+pPtcR9qMf9ThP/H6ynZNc0AajF9LpsJ2uMd7s9VLx6KWRtona3GfOGOcb4y5bW46VXAegAAAezeBNMMaM7Zf1FVKiVCk9qlUT1pLnGnvy73l3ZkO7W11ztzny/u24U5Zd/JLFoTWrttrz/pLL9ZF/wATn+n82z+HjxR3EWim2XTRc7C42iCWbUE1UX+N563k2+4kVa+vOdsu75MMqMo5IE1k9pNaWD0AAAABcei7R30Gra8QQ6+yVKjJdnlUmvrco8OO3dU6zWb/AOXh75SaqvxZLYKtJAAAAAAAANHirDVPEdi1avVqR/7dTLbF8nzi+KNN1MWxtPNZdm9pWaKzix78Z5x4/qpW9btqXRbpUrdHVkvSS4Si+KZT54Thlw5Poem1Nepriyud4n8vKfN5DBvALI0PWj/yKf3J/qi/gix0E/ehyP2pr/lZ+2PlKySwciAfK1Uunssoy3Si4+qyPYnadyXJc6ToVHGe+LcX4xeT+B1ETv3q2X5PQAAALH0O4SjfFvlarxipUaLyhFrZKrsefeorhxbXIr9fqODHgx5z8m+jDfvlehSpYAAqDTLg6NKk7fd0ctqVeK3PWaUavjm0n4p8y10GomZ9Fl7ka6v8UKjLVGAAAC5NGOjj2ZwteIY9ftUqMl2OVSa+txUeHHbuqNXrN/Ur98pNVP4slrlYkgAAAAAAAAABp8T4ep4hsGpaNk1thUS2xf7p8UabqcbcdpT+z+0LNFZx4d8dY6T+vhKlL5uqpctvdK3RyktqfCUeEovkU9leWGXDk+iaTV16qqLK57vzifCXhMElLNGFr9mxXGMnsqQlDz2TX6GStHltbt4qP7Q0+k0UzH4Zifp9Vylu+fgADmDHFh+TcYWqnw6aUl92o+kivJTy8jo9PnxVYz5fLuQLI2ylozewAAADo/RVZ1Z8BWbo/pRlN97lUk3/AB5HP6yd7sk6qPUhLCK2AADXYksytmH7RTqbpUpr8jNlWXDnEx4vMo3iXKkXnFHTK5kABcui/R17Lq2vEEPnN9KjJdjlUmvrclw8d1RrNZv6mHLrKTVVt62S1isSQAAAAAAAAAAAANViO4aWILA6drWTW2E12oPmu7muJqtqxsx2lN0Gvt0dvHhy6x0mFJ37c1W47e6VuW3fGS7M48JR/jgU9leVeW0vouj1lWrq9JXPtjrE+Dz3fbHd9vp1aW+nJSXfqvNrzWaMccuHKMvBtvpi6vKueWUTHxdC2esrRQjOk84ySafc1mi+id43h8qzwnDKccucPoesQCjNOd2+zYkpVo7q1PJ/epNJv8M4ehc9nZ71zj4fVE1Ed+6tyxaAAAA6D0OXgrZginBPrUZSpyXLObnH8s16FDr8OG6Z8U2md8E4IbaAAPDftVULkrylujSm/SDM643ziHmXJyjDZBHTq5lvJbQLl0X6OvZdW14gh199KjJdjlUmvrclw47d1RrNZv6mHLrKTVVt62S1isSQAAAAAAAAAAAAAADWX/clK/rA6dtXfGS7UHwkn+3E121Y2Y7SmaLW26S30lc+2OkwpO/7kq3Db3Ttq74yXZmua/dcCmtqyry2l9E0Wtq1dXpK/fHWJWVotvf225HRqvr0Xku+Es3D02x8kWOjs4sOHwch9o9H6LUemjln845/HmmpMc8AQvS3cvyxg+cqKzqUH0sfCOyovwOT8kS9FbwWxvynuarsd8XPBfoQAAASLBGLKmEr06SitenPJVae7WSexp8JLbk+9kfUaeLsdp59GdefBK6rNpMu2vZlKVp1G1thKE9ZdzSi/dmU86K6J24UqLsPFIblvijflhVW65qdNtrPJrbF5NZNJmiyvKueHKO9sxyiY3h7jB6iGle8Pk/AtfV7VTVpL/JJKX5NdkrRYcV0eXe12zthLnPcdAgLk0X6OvZnG14gh199KjL6HKpNfW5Lhx27qjWazf1MOXWUqqrb1slrlYkgAAAAAAAAAAAAAAAABrr9ualflgdK3LNb1JdqMuEovma7K8bMdskrR6y3SWxZXPtjpMeEqpp0q2AcUQlaVnB5rWW6pTbWtl9pZJ5c0uG0rIjLT2d//sO4yzp7X0c44d0+E/hy6e6eW/guOhWjaKEZ0GnGSTTW5prNMtomJjeHz/PDLDKcco2mOb6HrFiUVKOUtqe9Ac1aQcMvC+IZQivmZ5zovhqt7YeMW8vDV5nQ6W/0te/WOf780G3DhyRoktYAAAZSzewDpbR3csrhwjRpWlZVMnOa5SqSctXyTS8jndVbFls5RyT68eHGISQjs1Iacb89rvmnZaL6tFa8/wCpUWxeKh+ouezqtsJznr8kS/Lv2bvRfo79j1bXf8fnO1SpP6GzZOa+vyXDx3adZrOL1MOXWWdVW3rStQrEgAAAAAAAAAAAAAAAAAAADw3zdVK+bA6VujnF7nxi+Eovg0YWV4547ZJOl1dulsiyudp+flKPYOoV7htkrHb1KdJJzoVkurln1qb5PN55ePDI0URnXPo8uXSVp2rZRq641dU7Zcs8eu/SfOOnw80vJSiANPirDlHE91Ojb13wmu1CXCUf3XFG2m7KrLixY5YxlG0ueMU4VtGF7W43jB6jfUqxT6Oa4beD+y9vxL6m/C2N8fghZ4TjzaM3sAD6UKMrTXULNGU5y2KMU5Sb5KK2s8mYiN5Fz6NtG3yZONpxDFOssnTpZ5qm1ulLLY58luXjuqNXreP1K+XWfFKqp275WgVqQ/NWTjTbgs2k8lzeWxCBW+BsBzd6zt+K4r2idSVSFJtSVNybetLLY5LPJLcklxyysNRqo4Yqq5ePi0YVd/Fksor28AAAAAAAAAAAAAAAAAAAAAAAAAAD52ihG00XG0xjKL3xkk0/FPYexMxO8CI2/Rhdtsq6yoOm+PRznFfhz1V5JErHXXYxtvv7WuacJ6PPT0TXbCXXp1ZLk6s0vytP3mX8fd4x8HkU4JPc+H7NckMrqoU6fNxXWfjJ7X5sjWW52fendnjjGPJszWyAAAAAAAAAAAAAAAAAAAAAAAAAAAAAAAAAAAAAAAAAAAAAAAAAAAADEdwGQAAAAAAAAAAAAAAAAAAAAAAAAAAAAAAAAAAAMRlrRzjtT4gZAAAAAAAAAAAAAAAAAAAAAAAAAAAAAAAAAABiUtWOctiXEDIAAAAAAAAAAAAAAAAAAAAAAAAAAAAAAAAAAAA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4" name="Picture 34" descr="http://www.vincereonline.it/admin/images/pictures/concorsi/cx10ff4f09lquc6k3a2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6" name="Picture 36" descr="http://www.targetexecutivesearch.com/sites/default/files/images/client_logo/Metro.jpg?132705807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13176"/>
            <a:ext cx="152787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8" descr="http://upload.wikimedia.org/wikipedia/it/6/6a/Logo_2_Agenzia_Entrate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0" descr="http://upload.wikimedia.org/wikipedia/it/6/6a/Logo_2_Agenzia_Entrate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2" name="Picture 42" descr="http://www.leggioggi.it/wp-content/uploads/2013/05/agenzia-entrate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1128"/>
            <a:ext cx="1512168" cy="6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4" name="Picture 44" descr="http://www.settimanalezona.com/immagini/20121213033949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916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6" name="Picture 46" descr="http://www.sabinodicataldo.com/foto/rfi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29094" r="7554" b="30555"/>
          <a:stretch/>
        </p:blipFill>
        <p:spPr bwMode="auto">
          <a:xfrm>
            <a:off x="4139952" y="5373216"/>
            <a:ext cx="1322772" cy="6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8" name="Picture 48" descr="http://www.vincenzocarcione.it/wp-content/uploads/2012/12/98709-640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4" name="Picture 54" descr="http://static.leonardo.it/wp-content/uploads/sites/10/2013/07/faceb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5748"/>
          <a:stretch/>
        </p:blipFill>
        <p:spPr bwMode="auto">
          <a:xfrm>
            <a:off x="2627784" y="2276871"/>
            <a:ext cx="648072" cy="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6" name="Picture 56" descr="http://blog.groupon.it/wp-content/uploads/2010/11/Top-Android-App-Groupon-Icon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50719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8" name="Picture 58" descr="http://xtrivago.altervista.org/images/A-partner%20link/company_logo_small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1008112" cy="3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0" name="Picture 60" descr="http://felicitaannozero.altervista.org/immagini/simboloRepubblica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504056" cy="5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4644008" y="2276872"/>
            <a:ext cx="2377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002060"/>
                </a:solidFill>
              </a:rPr>
              <a:t>chi usa</a:t>
            </a:r>
          </a:p>
          <a:p>
            <a:pPr algn="ctr"/>
            <a:r>
              <a:rPr lang="it-IT" sz="5400" dirty="0" err="1" smtClean="0">
                <a:solidFill>
                  <a:srgbClr val="002060"/>
                </a:solidFill>
              </a:rPr>
              <a:t>BD</a:t>
            </a:r>
            <a:r>
              <a:rPr lang="it-IT" sz="5400" dirty="0" smtClean="0">
                <a:solidFill>
                  <a:srgbClr val="002060"/>
                </a:solidFill>
              </a:rPr>
              <a:t> ?</a:t>
            </a:r>
            <a:endParaRPr lang="it-IT" sz="5400" baseline="30000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9738905">
            <a:off x="674573" y="2064975"/>
            <a:ext cx="36259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internet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ettangolo 38"/>
          <p:cNvSpPr/>
          <p:nvPr/>
        </p:nvSpPr>
        <p:spPr>
          <a:xfrm rot="21329550">
            <a:off x="5198725" y="1200878"/>
            <a:ext cx="36259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finanza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Rettangolo 39"/>
          <p:cNvSpPr/>
          <p:nvPr/>
        </p:nvSpPr>
        <p:spPr>
          <a:xfrm rot="19977995">
            <a:off x="86159" y="4602896"/>
            <a:ext cx="3117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distribuz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ione</a:t>
            </a:r>
            <a:endParaRPr lang="it-IT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ttangolo 40"/>
          <p:cNvSpPr/>
          <p:nvPr/>
        </p:nvSpPr>
        <p:spPr>
          <a:xfrm rot="19738905">
            <a:off x="7004708" y="3835955"/>
            <a:ext cx="20724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banche</a:t>
            </a:r>
            <a:endParaRPr lang="it-IT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Rettangolo 41"/>
          <p:cNvSpPr/>
          <p:nvPr/>
        </p:nvSpPr>
        <p:spPr>
          <a:xfrm rot="20325997">
            <a:off x="2987824" y="4170064"/>
            <a:ext cx="36259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servizi</a:t>
            </a:r>
          </a:p>
          <a:p>
            <a:pPr algn="ctr"/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pubblici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5248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548680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Business Intelligence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56777" y="1556792"/>
            <a:ext cx="6725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Tecniche statistico-matematiche</a:t>
            </a:r>
          </a:p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utili a trasformare dati grezzi in</a:t>
            </a:r>
          </a:p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informazioni utili per un’azienda: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501008"/>
            <a:ext cx="82253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err="1" smtClean="0">
                <a:solidFill>
                  <a:srgbClr val="002060"/>
                </a:solidFill>
              </a:rPr>
              <a:t>Benchmarking</a:t>
            </a:r>
            <a:endParaRPr lang="it-IT" sz="3600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smtClean="0">
                <a:solidFill>
                  <a:srgbClr val="002060"/>
                </a:solidFill>
              </a:rPr>
              <a:t>Data </a:t>
            </a:r>
            <a:r>
              <a:rPr lang="it-IT" sz="3600" dirty="0" err="1" smtClean="0">
                <a:solidFill>
                  <a:srgbClr val="002060"/>
                </a:solidFill>
              </a:rPr>
              <a:t>Mining</a:t>
            </a:r>
            <a:endParaRPr lang="it-IT" sz="3600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smtClean="0">
                <a:solidFill>
                  <a:srgbClr val="002060"/>
                </a:solidFill>
              </a:rPr>
              <a:t>Business Performance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err="1" smtClean="0">
                <a:solidFill>
                  <a:srgbClr val="002060"/>
                </a:solidFill>
              </a:rPr>
              <a:t>Key</a:t>
            </a:r>
            <a:r>
              <a:rPr lang="it-IT" sz="3600" dirty="0" smtClean="0">
                <a:solidFill>
                  <a:srgbClr val="002060"/>
                </a:solidFill>
              </a:rPr>
              <a:t> Performance </a:t>
            </a:r>
            <a:r>
              <a:rPr lang="it-IT" sz="3600" dirty="0" err="1" smtClean="0">
                <a:solidFill>
                  <a:srgbClr val="002060"/>
                </a:solidFill>
              </a:rPr>
              <a:t>Indexing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31523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" y="1412776"/>
            <a:ext cx="8684493" cy="469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7584" y="764704"/>
            <a:ext cx="767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Architettura di una applicazione di BI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37160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227908" cy="404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836274" cy="81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37524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55976" y="980728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dicembre 2010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11817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5385"/>
            <a:ext cx="6408712" cy="437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71" y="260648"/>
            <a:ext cx="119310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3702199" cy="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3068960"/>
            <a:ext cx="1440160" cy="360040"/>
          </a:xfrm>
          <a:prstGeom prst="round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0" y="6519863"/>
            <a:ext cx="9144000" cy="36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it-IT" altLang="it-IT" sz="1200" i="1" dirty="0">
                <a:solidFill>
                  <a:schemeClr val="bg1"/>
                </a:solidFill>
              </a:rPr>
              <a:t>«Competitività e Sostenibilità. Progetti e tecnologie al servizio delle reti di pubblica utilità» Bologna, 6-7 novembre 2013</a:t>
            </a:r>
          </a:p>
        </p:txBody>
      </p:sp>
    </p:spTree>
    <p:extLst>
      <p:ext uri="{BB962C8B-B14F-4D97-AF65-F5344CB8AC3E}">
        <p14:creationId xmlns:p14="http://schemas.microsoft.com/office/powerpoint/2010/main" val="622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Slide_Inter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Inte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lide_Inter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Inter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Inter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Inter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Inter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Inter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Inter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Inter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Inter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Inter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Inter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Inter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1000</Words>
  <Application>Microsoft Office PowerPoint</Application>
  <PresentationFormat>Presentazione su schermo (4:3)</PresentationFormat>
  <Paragraphs>162</Paragraphs>
  <Slides>24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COPERTINA</vt:lpstr>
      <vt:lpstr>interno</vt:lpstr>
      <vt:lpstr>\\localhost\Users\paolopin\Dropbox\mailab\2013 Telecontrollo\Macintosh HD:Users:paolopin:Documents:MAILab:Conferenze:2013_Telecontrollo:Big Data:BD&amp;BI.docx!OLE_LINK1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ConteOggioniPartners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COP012</dc:creator>
  <cp:lastModifiedBy>Colagiorgio Daniela</cp:lastModifiedBy>
  <cp:revision>73</cp:revision>
  <dcterms:created xsi:type="dcterms:W3CDTF">2012-06-07T07:24:33Z</dcterms:created>
  <dcterms:modified xsi:type="dcterms:W3CDTF">2013-10-17T09:54:32Z</dcterms:modified>
</cp:coreProperties>
</file>